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8" r:id="rId2"/>
    <p:sldId id="257" r:id="rId3"/>
    <p:sldId id="275" r:id="rId4"/>
    <p:sldId id="276" r:id="rId5"/>
    <p:sldId id="258" r:id="rId6"/>
    <p:sldId id="274" r:id="rId7"/>
    <p:sldId id="261" r:id="rId8"/>
    <p:sldId id="260" r:id="rId9"/>
    <p:sldId id="263" r:id="rId10"/>
    <p:sldId id="256" r:id="rId11"/>
    <p:sldId id="267" r:id="rId12"/>
    <p:sldId id="279" r:id="rId13"/>
    <p:sldId id="270" r:id="rId14"/>
    <p:sldId id="269" r:id="rId15"/>
    <p:sldId id="272" r:id="rId16"/>
    <p:sldId id="271" r:id="rId17"/>
    <p:sldId id="273" r:id="rId18"/>
    <p:sldId id="277" r:id="rId19"/>
  </p:sldIdLst>
  <p:sldSz cx="10972800" cy="8686800"/>
  <p:notesSz cx="9144000" cy="6858000"/>
  <p:defaultTextStyle>
    <a:defPPr>
      <a:defRPr lang="en-US"/>
    </a:defPPr>
    <a:lvl1pPr marL="0" algn="l" defTabSz="1123340" rtl="0" eaLnBrk="1" latinLnBrk="0" hangingPunct="1">
      <a:defRPr sz="2200" kern="1200">
        <a:solidFill>
          <a:schemeClr val="tx1"/>
        </a:solidFill>
        <a:latin typeface="+mn-lt"/>
        <a:ea typeface="+mn-ea"/>
        <a:cs typeface="+mn-cs"/>
      </a:defRPr>
    </a:lvl1pPr>
    <a:lvl2pPr marL="561670" algn="l" defTabSz="1123340" rtl="0" eaLnBrk="1" latinLnBrk="0" hangingPunct="1">
      <a:defRPr sz="2200" kern="1200">
        <a:solidFill>
          <a:schemeClr val="tx1"/>
        </a:solidFill>
        <a:latin typeface="+mn-lt"/>
        <a:ea typeface="+mn-ea"/>
        <a:cs typeface="+mn-cs"/>
      </a:defRPr>
    </a:lvl2pPr>
    <a:lvl3pPr marL="1123340" algn="l" defTabSz="1123340" rtl="0" eaLnBrk="1" latinLnBrk="0" hangingPunct="1">
      <a:defRPr sz="2200" kern="1200">
        <a:solidFill>
          <a:schemeClr val="tx1"/>
        </a:solidFill>
        <a:latin typeface="+mn-lt"/>
        <a:ea typeface="+mn-ea"/>
        <a:cs typeface="+mn-cs"/>
      </a:defRPr>
    </a:lvl3pPr>
    <a:lvl4pPr marL="1685011" algn="l" defTabSz="1123340" rtl="0" eaLnBrk="1" latinLnBrk="0" hangingPunct="1">
      <a:defRPr sz="2200" kern="1200">
        <a:solidFill>
          <a:schemeClr val="tx1"/>
        </a:solidFill>
        <a:latin typeface="+mn-lt"/>
        <a:ea typeface="+mn-ea"/>
        <a:cs typeface="+mn-cs"/>
      </a:defRPr>
    </a:lvl4pPr>
    <a:lvl5pPr marL="2246681" algn="l" defTabSz="1123340" rtl="0" eaLnBrk="1" latinLnBrk="0" hangingPunct="1">
      <a:defRPr sz="2200" kern="1200">
        <a:solidFill>
          <a:schemeClr val="tx1"/>
        </a:solidFill>
        <a:latin typeface="+mn-lt"/>
        <a:ea typeface="+mn-ea"/>
        <a:cs typeface="+mn-cs"/>
      </a:defRPr>
    </a:lvl5pPr>
    <a:lvl6pPr marL="2808351" algn="l" defTabSz="1123340" rtl="0" eaLnBrk="1" latinLnBrk="0" hangingPunct="1">
      <a:defRPr sz="2200" kern="1200">
        <a:solidFill>
          <a:schemeClr val="tx1"/>
        </a:solidFill>
        <a:latin typeface="+mn-lt"/>
        <a:ea typeface="+mn-ea"/>
        <a:cs typeface="+mn-cs"/>
      </a:defRPr>
    </a:lvl6pPr>
    <a:lvl7pPr marL="3370021" algn="l" defTabSz="1123340" rtl="0" eaLnBrk="1" latinLnBrk="0" hangingPunct="1">
      <a:defRPr sz="2200" kern="1200">
        <a:solidFill>
          <a:schemeClr val="tx1"/>
        </a:solidFill>
        <a:latin typeface="+mn-lt"/>
        <a:ea typeface="+mn-ea"/>
        <a:cs typeface="+mn-cs"/>
      </a:defRPr>
    </a:lvl7pPr>
    <a:lvl8pPr marL="3931691" algn="l" defTabSz="1123340" rtl="0" eaLnBrk="1" latinLnBrk="0" hangingPunct="1">
      <a:defRPr sz="2200" kern="1200">
        <a:solidFill>
          <a:schemeClr val="tx1"/>
        </a:solidFill>
        <a:latin typeface="+mn-lt"/>
        <a:ea typeface="+mn-ea"/>
        <a:cs typeface="+mn-cs"/>
      </a:defRPr>
    </a:lvl8pPr>
    <a:lvl9pPr marL="4493362" algn="l" defTabSz="1123340" rtl="0" eaLnBrk="1" latinLnBrk="0" hangingPunct="1">
      <a:defRPr sz="22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dy Gassett" initials="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66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78702" autoAdjust="0"/>
  </p:normalViewPr>
  <p:slideViewPr>
    <p:cSldViewPr>
      <p:cViewPr varScale="1">
        <p:scale>
          <a:sx n="72" d="100"/>
          <a:sy n="72" d="100"/>
        </p:scale>
        <p:origin x="-2256" y="-102"/>
      </p:cViewPr>
      <p:guideLst>
        <p:guide orient="horz" pos="2736"/>
        <p:guide pos="3456"/>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18" d="100"/>
          <a:sy n="118" d="100"/>
        </p:scale>
        <p:origin x="-2322" y="-108"/>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A23D1233-D674-4D90-B0BA-896155700E6D}" type="datetimeFigureOut">
              <a:rPr lang="en-US" smtClean="0"/>
              <a:pPr/>
              <a:t>1/5/2022</a:t>
            </a:fld>
            <a:endParaRPr lang="en-US" dirty="0"/>
          </a:p>
        </p:txBody>
      </p:sp>
      <p:sp>
        <p:nvSpPr>
          <p:cNvPr id="4" name="Slide Image Placeholder 3"/>
          <p:cNvSpPr>
            <a:spLocks noGrp="1" noRot="1" noChangeAspect="1"/>
          </p:cNvSpPr>
          <p:nvPr>
            <p:ph type="sldImg" idx="2"/>
          </p:nvPr>
        </p:nvSpPr>
        <p:spPr>
          <a:xfrm>
            <a:off x="2947988" y="514350"/>
            <a:ext cx="324802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A0BE396D-115D-4BF9-BCFE-72A805B1740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1123340" rtl="0" eaLnBrk="1" latinLnBrk="0" hangingPunct="1">
      <a:defRPr sz="1500" kern="1200">
        <a:solidFill>
          <a:schemeClr val="tx1"/>
        </a:solidFill>
        <a:latin typeface="+mn-lt"/>
        <a:ea typeface="+mn-ea"/>
        <a:cs typeface="+mn-cs"/>
      </a:defRPr>
    </a:lvl1pPr>
    <a:lvl2pPr marL="561670" algn="l" defTabSz="1123340" rtl="0" eaLnBrk="1" latinLnBrk="0" hangingPunct="1">
      <a:defRPr sz="1500" kern="1200">
        <a:solidFill>
          <a:schemeClr val="tx1"/>
        </a:solidFill>
        <a:latin typeface="+mn-lt"/>
        <a:ea typeface="+mn-ea"/>
        <a:cs typeface="+mn-cs"/>
      </a:defRPr>
    </a:lvl2pPr>
    <a:lvl3pPr marL="1123340" algn="l" defTabSz="1123340" rtl="0" eaLnBrk="1" latinLnBrk="0" hangingPunct="1">
      <a:defRPr sz="1500" kern="1200">
        <a:solidFill>
          <a:schemeClr val="tx1"/>
        </a:solidFill>
        <a:latin typeface="+mn-lt"/>
        <a:ea typeface="+mn-ea"/>
        <a:cs typeface="+mn-cs"/>
      </a:defRPr>
    </a:lvl3pPr>
    <a:lvl4pPr marL="1685011" algn="l" defTabSz="1123340" rtl="0" eaLnBrk="1" latinLnBrk="0" hangingPunct="1">
      <a:defRPr sz="1500" kern="1200">
        <a:solidFill>
          <a:schemeClr val="tx1"/>
        </a:solidFill>
        <a:latin typeface="+mn-lt"/>
        <a:ea typeface="+mn-ea"/>
        <a:cs typeface="+mn-cs"/>
      </a:defRPr>
    </a:lvl4pPr>
    <a:lvl5pPr marL="2246681" algn="l" defTabSz="1123340" rtl="0" eaLnBrk="1" latinLnBrk="0" hangingPunct="1">
      <a:defRPr sz="1500" kern="1200">
        <a:solidFill>
          <a:schemeClr val="tx1"/>
        </a:solidFill>
        <a:latin typeface="+mn-lt"/>
        <a:ea typeface="+mn-ea"/>
        <a:cs typeface="+mn-cs"/>
      </a:defRPr>
    </a:lvl5pPr>
    <a:lvl6pPr marL="2808351" algn="l" defTabSz="1123340" rtl="0" eaLnBrk="1" latinLnBrk="0" hangingPunct="1">
      <a:defRPr sz="1500" kern="1200">
        <a:solidFill>
          <a:schemeClr val="tx1"/>
        </a:solidFill>
        <a:latin typeface="+mn-lt"/>
        <a:ea typeface="+mn-ea"/>
        <a:cs typeface="+mn-cs"/>
      </a:defRPr>
    </a:lvl6pPr>
    <a:lvl7pPr marL="3370021" algn="l" defTabSz="1123340" rtl="0" eaLnBrk="1" latinLnBrk="0" hangingPunct="1">
      <a:defRPr sz="1500" kern="1200">
        <a:solidFill>
          <a:schemeClr val="tx1"/>
        </a:solidFill>
        <a:latin typeface="+mn-lt"/>
        <a:ea typeface="+mn-ea"/>
        <a:cs typeface="+mn-cs"/>
      </a:defRPr>
    </a:lvl7pPr>
    <a:lvl8pPr marL="3931691" algn="l" defTabSz="1123340" rtl="0" eaLnBrk="1" latinLnBrk="0" hangingPunct="1">
      <a:defRPr sz="1500" kern="1200">
        <a:solidFill>
          <a:schemeClr val="tx1"/>
        </a:solidFill>
        <a:latin typeface="+mn-lt"/>
        <a:ea typeface="+mn-ea"/>
        <a:cs typeface="+mn-cs"/>
      </a:defRPr>
    </a:lvl8pPr>
    <a:lvl9pPr marL="4493362" algn="l" defTabSz="112334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xodusdiscovery.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xodusdiscovery.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library.mibckerala.org/lms_frame/eBook/The%20Exodus%20Case%20-%09%20Dr.%20Lennart%20Moller.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cirp.org/journal/paperinformation.aspx?paperid=91821"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library.mibckerala.org/lms_frame/eBook/The%20Exodus%20Case%20-%09%20Dr.%20Lennart%20Moller.pdf" TargetMode="External"/><Relationship Id="rId4" Type="http://schemas.openxmlformats.org/officeDocument/2006/relationships/hyperlink" Target="http://structuralgeologyof.weebly.com/extensional/the-parting-of-the-red-sea"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cirp.org/journal/paperinformation.aspx?paperid=91821"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library.mibckerala.org/lms_frame/eBook/The%20Exodus%20Case%20-%09%20Dr.%20Lennart%20Moller.pdf" TargetMode="External"/><Relationship Id="rId4" Type="http://schemas.openxmlformats.org/officeDocument/2006/relationships/hyperlink" Target="https://www.researchgate.net/publication/313971376_Seismic_Hazards_Implications_of_Uplifted_Pleistocene_Coral_Terraces_in_the_Gulf_of_Aqaba%20footwall%20uplift"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cirp.org/journal/paperinformation.aspx?paperid=9182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library.mibckerala.org/lms_frame/eBook/The%20Exodus%20Case%20-%09%20Dr.%20Lennart%20Moller.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7988" y="472871"/>
            <a:ext cx="3300412" cy="2613229"/>
          </a:xfrm>
        </p:spPr>
      </p:sp>
      <p:sp>
        <p:nvSpPr>
          <p:cNvPr id="3" name="Notes Placeholder 2"/>
          <p:cNvSpPr>
            <a:spLocks noGrp="1"/>
          </p:cNvSpPr>
          <p:nvPr>
            <p:ph type="body" idx="1"/>
          </p:nvPr>
        </p:nvSpPr>
        <p:spPr/>
        <p:txBody>
          <a:bodyPr>
            <a:normAutofit fontScale="92500" lnSpcReduction="10000"/>
          </a:bodyPr>
          <a:lstStyle/>
          <a:p>
            <a:r>
              <a:rPr lang="en-US" sz="1400" b="1" dirty="0" smtClean="0"/>
              <a:t>	This important because </a:t>
            </a:r>
            <a:r>
              <a:rPr lang="en-US" sz="1400" dirty="0" smtClean="0"/>
              <a:t>it is the most significant event of the Old Testament underlying two monotheistic faiths.  </a:t>
            </a:r>
          </a:p>
          <a:p>
            <a:r>
              <a:rPr lang="en-US" sz="1400" dirty="0" smtClean="0"/>
              <a:t>	Putative</a:t>
            </a:r>
            <a:r>
              <a:rPr lang="en-US" sz="1400" baseline="0" dirty="0" smtClean="0"/>
              <a:t> c</a:t>
            </a:r>
            <a:r>
              <a:rPr lang="en-US" sz="1400" dirty="0" smtClean="0"/>
              <a:t>rossing sites have not been completely explored geologically due to severe restrictions of Saudi Arabia where the Ten Commandments were given.</a:t>
            </a:r>
          </a:p>
          <a:p>
            <a:r>
              <a:rPr lang="en-US" sz="1400" dirty="0" smtClean="0"/>
              <a:t>	Because of its intimate connection to religious beliefs, many scientists do not want to undertake further studies and are restricted</a:t>
            </a:r>
            <a:r>
              <a:rPr lang="en-US" sz="1400" baseline="0" dirty="0" smtClean="0"/>
              <a:t> by the Saudis from doing so. </a:t>
            </a:r>
          </a:p>
          <a:p>
            <a:r>
              <a:rPr lang="en-US" sz="1400" baseline="0" dirty="0" smtClean="0"/>
              <a:t>	Also, the accompanying miracles are so profound as to discourage inquiry by the skeptical.  </a:t>
            </a:r>
            <a:endParaRPr lang="en-US" sz="1400" dirty="0" smtClean="0"/>
          </a:p>
          <a:p>
            <a:r>
              <a:rPr lang="en-US" sz="1400" dirty="0" smtClean="0"/>
              <a:t>	I contributed most to the geological observations, except the washing of the clasts onto the land bridge which was proposed by investigators.  </a:t>
            </a:r>
          </a:p>
          <a:p>
            <a:r>
              <a:rPr lang="en-US" sz="1400" dirty="0" smtClean="0"/>
              <a:t>	</a:t>
            </a:r>
            <a:r>
              <a:rPr lang="en-US" sz="1400" i="1" dirty="0" smtClean="0"/>
              <a:t>The project gave a great chance to apply what I learned in the course to the real world geological structures and at the same time glorify God.</a:t>
            </a:r>
          </a:p>
          <a:p>
            <a:endParaRPr lang="en-US" sz="1400" dirty="0" smtClean="0"/>
          </a:p>
          <a:p>
            <a:r>
              <a:rPr lang="en-US" sz="1400" dirty="0" smtClean="0"/>
              <a:t>	References are </a:t>
            </a:r>
            <a:r>
              <a:rPr lang="en-US" sz="1400" baseline="0" dirty="0" smtClean="0"/>
              <a:t>in the notes section of Slide 18.  They are online references.</a:t>
            </a:r>
            <a:endParaRPr lang="en-US" sz="1400" dirty="0" smtClean="0"/>
          </a:p>
          <a:p>
            <a:pPr marL="0" marR="0" indent="0" algn="l" defTabSz="1123340" rtl="0" eaLnBrk="1" fontAlgn="auto" latinLnBrk="0" hangingPunct="1">
              <a:lnSpc>
                <a:spcPct val="100000"/>
              </a:lnSpc>
              <a:spcBef>
                <a:spcPts val="0"/>
              </a:spcBef>
              <a:spcAft>
                <a:spcPts val="0"/>
              </a:spcAft>
              <a:buClrTx/>
              <a:buSzTx/>
              <a:buFontTx/>
              <a:buNone/>
              <a:tabLst/>
              <a:defRPr/>
            </a:pPr>
            <a:r>
              <a:rPr lang="en-US" sz="1400" dirty="0" smtClean="0"/>
              <a:t>	All pictures and maps </a:t>
            </a:r>
            <a:r>
              <a:rPr lang="en-US" sz="1400" baseline="0" dirty="0" smtClean="0"/>
              <a:t>are from </a:t>
            </a:r>
            <a:r>
              <a:rPr lang="en-US" sz="1600" b="1" u="sng" kern="1200" dirty="0" smtClean="0">
                <a:solidFill>
                  <a:schemeClr val="tx1"/>
                </a:solidFill>
                <a:latin typeface="+mn-lt"/>
                <a:ea typeface="+mn-ea"/>
                <a:cs typeface="+mn-cs"/>
                <a:hlinkClick r:id="rId3"/>
              </a:rPr>
              <a:t>The Exodus Discovery</a:t>
            </a:r>
            <a:r>
              <a:rPr lang="en-US" sz="1600" b="1" u="sng" kern="1200" dirty="0" smtClean="0">
                <a:solidFill>
                  <a:schemeClr val="tx1"/>
                </a:solidFill>
                <a:latin typeface="+mn-lt"/>
                <a:ea typeface="+mn-ea"/>
                <a:cs typeface="+mn-cs"/>
              </a:rPr>
              <a:t> </a:t>
            </a:r>
            <a:r>
              <a:rPr lang="en-US" sz="1400" baseline="0" dirty="0" smtClean="0"/>
              <a:t> which had the best, largest, and clearest pictures and maps of multiple  sources. </a:t>
            </a:r>
            <a:endParaRPr lang="en-US" sz="1600" kern="1200" dirty="0" smtClean="0">
              <a:solidFill>
                <a:schemeClr val="tx1"/>
              </a:solidFill>
              <a:latin typeface="+mn-lt"/>
              <a:ea typeface="+mn-ea"/>
              <a:cs typeface="+mn-cs"/>
            </a:endParaRPr>
          </a:p>
          <a:p>
            <a:endParaRPr lang="en-US" sz="1400" dirty="0" smtClean="0"/>
          </a:p>
          <a:p>
            <a:endParaRPr lang="en-US" dirty="0"/>
          </a:p>
        </p:txBody>
      </p:sp>
      <p:sp>
        <p:nvSpPr>
          <p:cNvPr id="4" name="Slide Number Placeholder 3"/>
          <p:cNvSpPr>
            <a:spLocks noGrp="1"/>
          </p:cNvSpPr>
          <p:nvPr>
            <p:ph type="sldNum" sz="quarter" idx="10"/>
          </p:nvPr>
        </p:nvSpPr>
        <p:spPr/>
        <p:txBody>
          <a:bodyPr/>
          <a:lstStyle/>
          <a:p>
            <a:fld id="{A0BE396D-115D-4BF9-BCFE-72A805B1740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1123340" rtl="0" eaLnBrk="1" fontAlgn="auto" latinLnBrk="0" hangingPunct="1">
              <a:lnSpc>
                <a:spcPct val="100000"/>
              </a:lnSpc>
              <a:spcBef>
                <a:spcPts val="0"/>
              </a:spcBef>
              <a:spcAft>
                <a:spcPts val="0"/>
              </a:spcAft>
              <a:buClrTx/>
              <a:buSzTx/>
              <a:buFontTx/>
              <a:buNone/>
              <a:tabLst/>
              <a:defRPr/>
            </a:pPr>
            <a:r>
              <a:rPr lang="en-US" dirty="0" smtClean="0"/>
              <a:t>	</a:t>
            </a:r>
            <a:r>
              <a:rPr lang="en-US" b="1" dirty="0" smtClean="0"/>
              <a:t>*Description of the opening of the sea and crossing by </a:t>
            </a:r>
            <a:r>
              <a:rPr lang="en-US" b="1" baseline="0" dirty="0" smtClean="0"/>
              <a:t>Flavius Josephus </a:t>
            </a:r>
            <a:r>
              <a:rPr lang="en-US" b="1" dirty="0" smtClean="0"/>
              <a:t>in </a:t>
            </a:r>
            <a:r>
              <a:rPr lang="en-US" b="1" i="1" dirty="0" smtClean="0"/>
              <a:t>Antiquities of the Jews</a:t>
            </a:r>
            <a:r>
              <a:rPr lang="en-US" b="1" dirty="0" smtClean="0"/>
              <a:t>. On</a:t>
            </a:r>
            <a:r>
              <a:rPr lang="en-US" b="1" baseline="0" dirty="0" smtClean="0"/>
              <a:t>line pdf book given on the final slide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0BE396D-115D-4BF9-BCFE-72A805B1740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228600"/>
            <a:ext cx="7410450" cy="5867400"/>
          </a:xfrm>
        </p:spPr>
      </p:sp>
      <p:sp>
        <p:nvSpPr>
          <p:cNvPr id="3" name="Notes Placeholder 2"/>
          <p:cNvSpPr>
            <a:spLocks noGrp="1"/>
          </p:cNvSpPr>
          <p:nvPr>
            <p:ph type="body" idx="1"/>
          </p:nvPr>
        </p:nvSpPr>
        <p:spPr>
          <a:xfrm>
            <a:off x="914400" y="6172200"/>
            <a:ext cx="7315200" cy="533400"/>
          </a:xfrm>
        </p:spPr>
        <p:txBody>
          <a:bodyPr>
            <a:normAutofit/>
          </a:bodyPr>
          <a:lstStyle/>
          <a:p>
            <a:pPr marL="0" marR="0" indent="0" algn="l" defTabSz="1123340" rtl="0" eaLnBrk="1" fontAlgn="auto" latinLnBrk="0" hangingPunct="1">
              <a:lnSpc>
                <a:spcPct val="100000"/>
              </a:lnSpc>
              <a:spcBef>
                <a:spcPts val="0"/>
              </a:spcBef>
              <a:spcAft>
                <a:spcPts val="0"/>
              </a:spcAft>
              <a:buClrTx/>
              <a:buSzTx/>
              <a:buFontTx/>
              <a:buNone/>
              <a:tabLst/>
              <a:defRPr/>
            </a:pPr>
            <a:r>
              <a:rPr lang="en-US" dirty="0" smtClean="0"/>
              <a:t>    	</a:t>
            </a:r>
            <a:r>
              <a:rPr lang="en-US" b="1" dirty="0" smtClean="0"/>
              <a:t>7.</a:t>
            </a:r>
            <a:r>
              <a:rPr lang="en-US" dirty="0" smtClean="0"/>
              <a:t>  </a:t>
            </a:r>
            <a:r>
              <a:rPr lang="en-US" b="1" dirty="0" smtClean="0"/>
              <a:t>Description of Manna and hardships</a:t>
            </a:r>
            <a:r>
              <a:rPr lang="en-US" b="1" baseline="0" dirty="0" smtClean="0"/>
              <a:t>. Flavius Josephus </a:t>
            </a:r>
            <a:r>
              <a:rPr lang="en-US" b="1" dirty="0" smtClean="0"/>
              <a:t>in </a:t>
            </a:r>
            <a:r>
              <a:rPr lang="en-US" b="1" i="1" dirty="0" smtClean="0"/>
              <a:t>Antiquities of the Jews</a:t>
            </a:r>
            <a:r>
              <a:rPr lang="en-US" b="1" dirty="0" smtClean="0"/>
              <a:t>. On</a:t>
            </a:r>
            <a:r>
              <a:rPr lang="en-US" b="1" baseline="0" dirty="0" smtClean="0"/>
              <a:t>line pdf book given on the final slide</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A0BE396D-115D-4BF9-BCFE-72A805B17404}"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p>
          <a:p>
            <a:pPr marL="0" marR="0" indent="0" algn="l" defTabSz="1123340" rtl="0" eaLnBrk="1" fontAlgn="auto" latinLnBrk="0" hangingPunct="1">
              <a:lnSpc>
                <a:spcPct val="100000"/>
              </a:lnSpc>
              <a:spcBef>
                <a:spcPts val="0"/>
              </a:spcBef>
              <a:spcAft>
                <a:spcPts val="0"/>
              </a:spcAft>
              <a:buClrTx/>
              <a:buSzTx/>
              <a:buFontTx/>
              <a:buNone/>
              <a:tabLst/>
              <a:defRPr/>
            </a:pPr>
            <a:r>
              <a:rPr lang="en-US" dirty="0" smtClean="0"/>
              <a:t>	</a:t>
            </a:r>
            <a:r>
              <a:rPr lang="en-US" b="1" dirty="0" smtClean="0"/>
              <a:t>*Description of the Rock of Horeb </a:t>
            </a:r>
            <a:r>
              <a:rPr lang="en-US" b="1" baseline="0" dirty="0" smtClean="0"/>
              <a:t>Flavius Josephus </a:t>
            </a:r>
            <a:r>
              <a:rPr lang="en-US" b="1" dirty="0" smtClean="0"/>
              <a:t>in </a:t>
            </a:r>
            <a:r>
              <a:rPr lang="en-US" b="1" i="1" dirty="0" smtClean="0"/>
              <a:t>Antiquities of the Jews</a:t>
            </a:r>
            <a:r>
              <a:rPr lang="en-US" b="1" dirty="0" smtClean="0"/>
              <a:t>. On</a:t>
            </a:r>
            <a:r>
              <a:rPr lang="en-US" b="1" baseline="0" dirty="0" smtClean="0"/>
              <a:t>line pdf book given on the final slide</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A0BE396D-115D-4BF9-BCFE-72A805B17404}"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52400"/>
            <a:ext cx="7410450" cy="5867400"/>
          </a:xfrm>
        </p:spPr>
      </p:sp>
      <p:sp>
        <p:nvSpPr>
          <p:cNvPr id="3" name="Notes Placeholder 2"/>
          <p:cNvSpPr>
            <a:spLocks noGrp="1"/>
          </p:cNvSpPr>
          <p:nvPr>
            <p:ph type="body" idx="1"/>
          </p:nvPr>
        </p:nvSpPr>
        <p:spPr/>
        <p:txBody>
          <a:bodyPr>
            <a:normAutofit/>
          </a:bodyPr>
          <a:lstStyle/>
          <a:p>
            <a:r>
              <a:rPr lang="en-US" dirty="0" smtClean="0"/>
              <a:t> 	Investigators</a:t>
            </a:r>
            <a:r>
              <a:rPr lang="en-US" baseline="0" dirty="0" smtClean="0"/>
              <a:t> noted presence of obsidian years ago but unlikely recognized its significance as not natural to this area since there is no </a:t>
            </a:r>
            <a:r>
              <a:rPr lang="en-US" baseline="0" dirty="0" smtClean="0"/>
              <a:t>volcanism and definitely younger than the </a:t>
            </a:r>
            <a:r>
              <a:rPr lang="en-US" baseline="0" dirty="0" err="1" smtClean="0"/>
              <a:t>urrounding</a:t>
            </a:r>
            <a:r>
              <a:rPr lang="en-US" baseline="0" dirty="0" smtClean="0"/>
              <a:t> granite. </a:t>
            </a:r>
            <a:endParaRPr lang="en-US" baseline="0" dirty="0" smtClean="0"/>
          </a:p>
          <a:p>
            <a:pPr marL="0" marR="0" indent="0" algn="l" defTabSz="112334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Pictures credit from  </a:t>
            </a:r>
            <a:r>
              <a:rPr lang="en-US" sz="1500" b="1" u="sng" kern="1200" dirty="0" smtClean="0">
                <a:solidFill>
                  <a:schemeClr val="tx1"/>
                </a:solidFill>
                <a:latin typeface="+mn-lt"/>
                <a:ea typeface="+mn-ea"/>
                <a:cs typeface="+mn-cs"/>
                <a:hlinkClick r:id="rId3"/>
              </a:rPr>
              <a:t>The Exodus </a:t>
            </a:r>
            <a:r>
              <a:rPr lang="en-US" sz="1500" b="1" u="sng" kern="1200" dirty="0" smtClean="0">
                <a:solidFill>
                  <a:schemeClr val="tx1"/>
                </a:solidFill>
                <a:latin typeface="+mn-lt"/>
                <a:ea typeface="+mn-ea"/>
                <a:cs typeface="+mn-cs"/>
                <a:hlinkClick r:id="rId3"/>
              </a:rPr>
              <a:t>Discovery</a:t>
            </a:r>
            <a:r>
              <a:rPr lang="en-US" baseline="0" dirty="0" smtClean="0"/>
              <a:t>.</a:t>
            </a:r>
            <a:r>
              <a:rPr lang="en-US" dirty="0" smtClean="0"/>
              <a:t>           </a:t>
            </a:r>
            <a:endParaRPr lang="en-US" sz="1500" kern="1200" dirty="0" smtClean="0">
              <a:solidFill>
                <a:schemeClr val="tx1"/>
              </a:solidFill>
              <a:latin typeface="+mn-lt"/>
              <a:ea typeface="+mn-ea"/>
              <a:cs typeface="+mn-cs"/>
            </a:endParaRPr>
          </a:p>
          <a:p>
            <a:r>
              <a:rPr lang="en-US" dirty="0" smtClean="0"/>
              <a:t>	</a:t>
            </a:r>
            <a:r>
              <a:rPr lang="en-US" i="1" dirty="0" smtClean="0"/>
              <a:t>The</a:t>
            </a:r>
            <a:r>
              <a:rPr lang="en-US" dirty="0" smtClean="0"/>
              <a:t> </a:t>
            </a:r>
            <a:r>
              <a:rPr lang="en-US" i="1" dirty="0" smtClean="0"/>
              <a:t>Exodus</a:t>
            </a:r>
            <a:r>
              <a:rPr lang="en-US" i="1" baseline="0" dirty="0" smtClean="0"/>
              <a:t> </a:t>
            </a:r>
            <a:r>
              <a:rPr lang="en-US" i="1" baseline="0" dirty="0" smtClean="0"/>
              <a:t>Case </a:t>
            </a:r>
            <a:r>
              <a:rPr lang="en-US" baseline="0" dirty="0" smtClean="0"/>
              <a:t>book has the same pictures but the book is </a:t>
            </a:r>
            <a:r>
              <a:rPr lang="en-US" baseline="0" dirty="0" err="1" smtClean="0"/>
              <a:t>pdf</a:t>
            </a:r>
            <a:r>
              <a:rPr lang="en-US" baseline="0" dirty="0" smtClean="0"/>
              <a:t> format and the pictures do not </a:t>
            </a:r>
            <a:r>
              <a:rPr lang="en-US" baseline="0" smtClean="0"/>
              <a:t>copy </a:t>
            </a:r>
            <a:r>
              <a:rPr lang="en-US" baseline="0" smtClean="0"/>
              <a:t>well, </a:t>
            </a:r>
            <a:r>
              <a:rPr lang="en-US" baseline="0" dirty="0" smtClean="0"/>
              <a:t>so I found alternate sources.</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1200" dirty="0" smtClean="0">
                <a:latin typeface="Arial" pitchFamily="34" charset="0"/>
                <a:cs typeface="Arial" pitchFamily="34" charset="0"/>
              </a:rPr>
              <a:t>This is also the site where Moses aided by His brother-in-law and Aaron held up his rod so Israel could defeat the Amalekites, a war-like people  who had been attacking  and killing women and children at the rear of the march.  </a:t>
            </a:r>
          </a:p>
        </p:txBody>
      </p:sp>
      <p:sp>
        <p:nvSpPr>
          <p:cNvPr id="4" name="Slide Number Placeholder 3"/>
          <p:cNvSpPr>
            <a:spLocks noGrp="1"/>
          </p:cNvSpPr>
          <p:nvPr>
            <p:ph type="sldNum" sz="quarter" idx="10"/>
          </p:nvPr>
        </p:nvSpPr>
        <p:spPr/>
        <p:txBody>
          <a:bodyPr/>
          <a:lstStyle/>
          <a:p>
            <a:fld id="{A0BE396D-115D-4BF9-BCFE-72A805B17404}"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BE396D-115D-4BF9-BCFE-72A805B17404}"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123340" marR="0" lvl="2" indent="0" algn="l" defTabSz="1123340" rtl="0" eaLnBrk="1" fontAlgn="auto" latinLnBrk="0" hangingPunct="1">
              <a:lnSpc>
                <a:spcPct val="100000"/>
              </a:lnSpc>
              <a:spcBef>
                <a:spcPts val="0"/>
              </a:spcBef>
              <a:spcAft>
                <a:spcPts val="0"/>
              </a:spcAft>
              <a:buClrTx/>
              <a:buSzTx/>
              <a:buFontTx/>
              <a:buNone/>
              <a:tabLst/>
              <a:defRPr/>
            </a:pPr>
            <a:r>
              <a:rPr lang="en-US" sz="1500" b="0" kern="1200" dirty="0" smtClean="0">
                <a:solidFill>
                  <a:srgbClr val="0066FF"/>
                </a:solidFill>
                <a:latin typeface="+mn-lt"/>
                <a:ea typeface="+mn-ea"/>
                <a:cs typeface="+mn-cs"/>
              </a:rPr>
              <a:t>1</a:t>
            </a:r>
            <a:r>
              <a:rPr lang="en-US" sz="1500" b="1" kern="1200" dirty="0" smtClean="0">
                <a:solidFill>
                  <a:srgbClr val="0066FF"/>
                </a:solidFill>
                <a:latin typeface="+mn-lt"/>
                <a:ea typeface="+mn-ea"/>
                <a:cs typeface="+mn-cs"/>
              </a:rPr>
              <a:t>.  Exodus Case:  </a:t>
            </a:r>
            <a:r>
              <a:rPr lang="en-US" sz="1500" kern="1200" dirty="0" smtClean="0">
                <a:solidFill>
                  <a:schemeClr val="tx1"/>
                </a:solidFill>
                <a:latin typeface="+mn-lt"/>
                <a:ea typeface="+mn-ea"/>
                <a:cs typeface="+mn-cs"/>
              </a:rPr>
              <a:t>http://library.mibckerala.org/lms_frame/eBook/The%20Exodus%20Case%20-%20Dr.%</a:t>
            </a:r>
            <a:r>
              <a:rPr lang="en-US" sz="1500" kern="1200" smtClean="0">
                <a:solidFill>
                  <a:schemeClr val="tx1"/>
                </a:solidFill>
                <a:latin typeface="+mn-lt"/>
                <a:ea typeface="+mn-ea"/>
                <a:cs typeface="+mn-cs"/>
              </a:rPr>
              <a:t>20Lennart%20Moller.pdf </a:t>
            </a:r>
            <a:endParaRPr lang="en-US" sz="1500" kern="1200" dirty="0" smtClean="0">
              <a:solidFill>
                <a:schemeClr val="tx1"/>
              </a:solidFill>
              <a:latin typeface="+mn-lt"/>
              <a:ea typeface="+mn-ea"/>
              <a:cs typeface="+mn-cs"/>
            </a:endParaRPr>
          </a:p>
          <a:p>
            <a:pPr marL="1123340" marR="0" lvl="2" indent="0" algn="l" defTabSz="1123340" rtl="0" eaLnBrk="1" fontAlgn="auto" latinLnBrk="0" hangingPunct="1">
              <a:lnSpc>
                <a:spcPct val="100000"/>
              </a:lnSpc>
              <a:spcBef>
                <a:spcPts val="0"/>
              </a:spcBef>
              <a:spcAft>
                <a:spcPts val="0"/>
              </a:spcAft>
              <a:buClrTx/>
              <a:buSzTx/>
              <a:buFontTx/>
              <a:buNone/>
              <a:tabLst/>
              <a:defRPr/>
            </a:pPr>
            <a:r>
              <a:rPr lang="en-US" sz="1500" b="0" kern="1200" dirty="0" smtClean="0">
                <a:solidFill>
                  <a:srgbClr val="0066FF"/>
                </a:solidFill>
                <a:latin typeface="+mn-lt"/>
                <a:ea typeface="+mn-ea"/>
                <a:cs typeface="+mn-cs"/>
              </a:rPr>
              <a:t>2</a:t>
            </a:r>
            <a:r>
              <a:rPr lang="en-US" sz="1500" b="1" kern="1200" dirty="0" smtClean="0">
                <a:solidFill>
                  <a:srgbClr val="0066FF"/>
                </a:solidFill>
                <a:latin typeface="+mn-lt"/>
                <a:ea typeface="+mn-ea"/>
                <a:cs typeface="+mn-cs"/>
              </a:rPr>
              <a:t>.  Evaluation of the Crustal Features of the Gulf of Aqaba: </a:t>
            </a:r>
          </a:p>
          <a:p>
            <a:pPr marL="1123340" marR="0" lvl="2" indent="0" algn="l" defTabSz="1123340" rtl="0" eaLnBrk="1" fontAlgn="auto" latinLnBrk="0" hangingPunct="1">
              <a:lnSpc>
                <a:spcPct val="100000"/>
              </a:lnSpc>
              <a:spcBef>
                <a:spcPts val="0"/>
              </a:spcBef>
              <a:spcAft>
                <a:spcPts val="0"/>
              </a:spcAft>
              <a:buClrTx/>
              <a:buSzTx/>
              <a:buFontTx/>
              <a:buNone/>
              <a:tabLst/>
              <a:defRPr/>
            </a:pPr>
            <a:r>
              <a:rPr lang="en-US" sz="1500" b="0" kern="1200" dirty="0" smtClean="0">
                <a:solidFill>
                  <a:srgbClr val="0066FF"/>
                </a:solidFill>
                <a:latin typeface="+mn-lt"/>
                <a:ea typeface="+mn-ea"/>
                <a:cs typeface="+mn-cs"/>
              </a:rPr>
              <a:t>		https://www.scirp.org/journal/paperinformation.aspx?paperid=91821.</a:t>
            </a:r>
          </a:p>
          <a:p>
            <a:pPr marL="1123340" marR="0" lvl="2" indent="0" algn="l" defTabSz="1123340" rtl="0" eaLnBrk="1" fontAlgn="auto" latinLnBrk="0" hangingPunct="1">
              <a:lnSpc>
                <a:spcPct val="100000"/>
              </a:lnSpc>
              <a:spcBef>
                <a:spcPts val="0"/>
              </a:spcBef>
              <a:spcAft>
                <a:spcPts val="0"/>
              </a:spcAft>
              <a:buClrTx/>
              <a:buSzTx/>
              <a:buFontTx/>
              <a:buNone/>
              <a:tabLst/>
              <a:defRPr/>
            </a:pPr>
            <a:r>
              <a:rPr lang="en-US" sz="1500" b="0" kern="1200" dirty="0" smtClean="0">
                <a:solidFill>
                  <a:srgbClr val="0066FF"/>
                </a:solidFill>
                <a:latin typeface="+mn-lt"/>
                <a:ea typeface="+mn-ea"/>
                <a:cs typeface="+mn-cs"/>
              </a:rPr>
              <a:t>3</a:t>
            </a:r>
            <a:r>
              <a:rPr lang="en-US" sz="1500" b="1" kern="1200" dirty="0" smtClean="0">
                <a:solidFill>
                  <a:srgbClr val="0066FF"/>
                </a:solidFill>
                <a:latin typeface="+mn-lt"/>
                <a:ea typeface="+mn-ea"/>
                <a:cs typeface="+mn-cs"/>
              </a:rPr>
              <a:t>.</a:t>
            </a:r>
            <a:r>
              <a:rPr lang="en-US" sz="1500" b="0" kern="1200" dirty="0" smtClean="0">
                <a:solidFill>
                  <a:srgbClr val="0066FF"/>
                </a:solidFill>
                <a:latin typeface="+mn-lt"/>
                <a:ea typeface="+mn-ea"/>
                <a:cs typeface="+mn-cs"/>
              </a:rPr>
              <a:t>  </a:t>
            </a:r>
            <a:r>
              <a:rPr lang="en-US" b="1" dirty="0" smtClean="0"/>
              <a:t>Seismic Hazard Implication:  </a:t>
            </a:r>
            <a:r>
              <a:rPr lang="en-US" dirty="0" smtClean="0"/>
              <a:t>	https://www.researchgate.net/publication/313971376_Seismic_Hazards_Implications_of_Uplifted_Pleistocene_Coral_Terraces_in_the_Gulf_of_Aqaba%20footwall%20uplift</a:t>
            </a:r>
          </a:p>
          <a:p>
            <a:pPr marL="1123340" marR="0" lvl="2" indent="0" algn="l" defTabSz="1123340" rtl="0" eaLnBrk="1" fontAlgn="auto" latinLnBrk="0" hangingPunct="1">
              <a:lnSpc>
                <a:spcPct val="100000"/>
              </a:lnSpc>
              <a:spcBef>
                <a:spcPts val="0"/>
              </a:spcBef>
              <a:spcAft>
                <a:spcPts val="0"/>
              </a:spcAft>
              <a:buClrTx/>
              <a:buSzTx/>
              <a:buFontTx/>
              <a:buNone/>
              <a:tabLst/>
              <a:defRPr/>
            </a:pPr>
            <a:r>
              <a:rPr lang="en-US" dirty="0" smtClean="0"/>
              <a:t>4</a:t>
            </a:r>
            <a:r>
              <a:rPr lang="en-US" b="1" dirty="0" smtClean="0"/>
              <a:t>.</a:t>
            </a:r>
            <a:r>
              <a:rPr lang="en-US" baseline="0" dirty="0" smtClean="0"/>
              <a:t>  </a:t>
            </a:r>
            <a:r>
              <a:rPr lang="en-US" b="1" baseline="0" dirty="0" smtClean="0"/>
              <a:t>Red Sea Rift:</a:t>
            </a:r>
            <a:r>
              <a:rPr lang="en-US" dirty="0" smtClean="0"/>
              <a:t>	https://www.geologypage.com/2013/01/red-sea-rift.html</a:t>
            </a:r>
          </a:p>
          <a:p>
            <a:pPr marL="1123340" marR="0" lvl="2" indent="0" algn="l" defTabSz="1123340" rtl="0" eaLnBrk="1" fontAlgn="auto" latinLnBrk="0" hangingPunct="1">
              <a:lnSpc>
                <a:spcPct val="100000"/>
              </a:lnSpc>
              <a:spcBef>
                <a:spcPts val="0"/>
              </a:spcBef>
              <a:spcAft>
                <a:spcPts val="0"/>
              </a:spcAft>
              <a:buClrTx/>
              <a:buSzTx/>
              <a:buFontTx/>
              <a:buNone/>
              <a:tabLst/>
              <a:defRPr/>
            </a:pPr>
            <a:r>
              <a:rPr lang="en-US" dirty="0" smtClean="0"/>
              <a:t>5</a:t>
            </a:r>
            <a:r>
              <a:rPr lang="en-US" b="1" dirty="0" smtClean="0"/>
              <a:t>.  Extentional parting of the Red Sea:</a:t>
            </a:r>
            <a:r>
              <a:rPr lang="en-US" dirty="0" smtClean="0"/>
              <a:t>  http://structuralgeologyof.weebly.com/extensional/the-parting-of-the-red-sea”</a:t>
            </a:r>
          </a:p>
          <a:p>
            <a:pPr marL="1123340" marR="0" lvl="2" indent="0" algn="l" defTabSz="1123340" rtl="0" eaLnBrk="1" fontAlgn="auto" latinLnBrk="0" hangingPunct="1">
              <a:lnSpc>
                <a:spcPct val="100000"/>
              </a:lnSpc>
              <a:spcBef>
                <a:spcPts val="0"/>
              </a:spcBef>
              <a:spcAft>
                <a:spcPts val="0"/>
              </a:spcAft>
              <a:buClrTx/>
              <a:buSzTx/>
              <a:buFontTx/>
              <a:buNone/>
              <a:tabLst/>
              <a:defRPr/>
            </a:pPr>
            <a:r>
              <a:rPr lang="en-US" dirty="0" smtClean="0"/>
              <a:t>6</a:t>
            </a:r>
            <a:r>
              <a:rPr lang="en-US" b="1" dirty="0" smtClean="0"/>
              <a:t>.</a:t>
            </a:r>
            <a:r>
              <a:rPr lang="en-US" dirty="0" smtClean="0"/>
              <a:t>  </a:t>
            </a:r>
            <a:r>
              <a:rPr lang="en-US" b="1" dirty="0" smtClean="0"/>
              <a:t>The Exodus Discovery:  </a:t>
            </a:r>
            <a:r>
              <a:rPr lang="en-US" sz="1500" kern="1200" dirty="0" smtClean="0">
                <a:solidFill>
                  <a:schemeClr val="tx1"/>
                </a:solidFill>
                <a:latin typeface="+mn-lt"/>
                <a:ea typeface="+mn-ea"/>
                <a:cs typeface="+mn-cs"/>
              </a:rPr>
              <a:t>http://exodusdiscovery.com/</a:t>
            </a:r>
          </a:p>
          <a:p>
            <a:pPr marL="1123340" marR="0" lvl="2" indent="0" algn="l" defTabSz="1123340" rtl="0" eaLnBrk="1" fontAlgn="auto" latinLnBrk="0" hangingPunct="1">
              <a:lnSpc>
                <a:spcPct val="100000"/>
              </a:lnSpc>
              <a:spcBef>
                <a:spcPts val="0"/>
              </a:spcBef>
              <a:spcAft>
                <a:spcPts val="0"/>
              </a:spcAft>
              <a:buClrTx/>
              <a:buSzTx/>
              <a:buFontTx/>
              <a:buNone/>
              <a:tabLst/>
              <a:defRPr/>
            </a:pPr>
            <a:r>
              <a:rPr lang="en-US" dirty="0" smtClean="0"/>
              <a:t>7</a:t>
            </a:r>
            <a:r>
              <a:rPr lang="en-US" b="1" dirty="0" smtClean="0"/>
              <a:t>.  Josephus: </a:t>
            </a:r>
            <a:r>
              <a:rPr lang="en-US" dirty="0" smtClean="0"/>
              <a:t>Antiquities of the Jews Translation 1667 by</a:t>
            </a:r>
            <a:r>
              <a:rPr lang="en-US" baseline="0" dirty="0" smtClean="0"/>
              <a:t> </a:t>
            </a:r>
            <a:r>
              <a:rPr lang="en-US" dirty="0" smtClean="0"/>
              <a:t>Wm. Whiston: https://www.gutenberg.org/files/2848/2848-h/2848-h.htm</a:t>
            </a:r>
          </a:p>
          <a:p>
            <a:r>
              <a:rPr lang="en-US" dirty="0" smtClean="0"/>
              <a:t>	8</a:t>
            </a:r>
            <a:r>
              <a:rPr lang="en-US" b="1" dirty="0" smtClean="0"/>
              <a:t>.  </a:t>
            </a:r>
            <a:r>
              <a:rPr lang="en-US" sz="1500" b="1" kern="1200" dirty="0" smtClean="0">
                <a:solidFill>
                  <a:schemeClr val="tx1"/>
                </a:solidFill>
                <a:latin typeface="+mn-lt"/>
                <a:ea typeface="+mn-ea"/>
                <a:cs typeface="+mn-cs"/>
              </a:rPr>
              <a:t>Geological and Engineering Properties of Granite Rocks from Aqaba Area, South Jordan: </a:t>
            </a:r>
            <a:r>
              <a:rPr lang="en-US" sz="1500" b="0" kern="1200" dirty="0" smtClean="0">
                <a:solidFill>
                  <a:schemeClr val="tx1"/>
                </a:solidFill>
                <a:latin typeface="+mn-lt"/>
                <a:ea typeface="+mn-ea"/>
                <a:cs typeface="+mn-cs"/>
              </a:rPr>
              <a:t>https://file.scirp.org/Html/2-1110121_62775.htm</a:t>
            </a:r>
          </a:p>
          <a:p>
            <a:pPr marL="0" marR="0" indent="0" algn="l" defTabSz="112334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112334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0BE396D-115D-4BF9-BCFE-72A805B17404}"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fontAlgn="base">
              <a:buNone/>
            </a:pPr>
            <a:r>
              <a:rPr lang="en-US" b="0" dirty="0" smtClean="0"/>
              <a:t>	</a:t>
            </a:r>
            <a:r>
              <a:rPr lang="en-US" sz="3200" b="1" dirty="0" smtClean="0">
                <a:solidFill>
                  <a:srgbClr val="FF0000"/>
                </a:solidFill>
              </a:rPr>
              <a:t>The Players</a:t>
            </a:r>
          </a:p>
          <a:p>
            <a:r>
              <a:rPr lang="en-US" dirty="0" smtClean="0"/>
              <a:t>	</a:t>
            </a:r>
            <a:r>
              <a:rPr lang="en-US" b="1" dirty="0" smtClean="0"/>
              <a:t>Ron Wyatt </a:t>
            </a:r>
            <a:r>
              <a:rPr lang="en-US" dirty="0" smtClean="0"/>
              <a:t>who discovered the true Mt. Sinai and the crossing at Nuweiba with Solomon's Columns commemorating it on each shore.</a:t>
            </a:r>
          </a:p>
          <a:p>
            <a:r>
              <a:rPr lang="en-US" dirty="0" smtClean="0"/>
              <a:t>	</a:t>
            </a:r>
            <a:r>
              <a:rPr lang="en-US" b="1" dirty="0" smtClean="0"/>
              <a:t>Penny Caldwell </a:t>
            </a:r>
            <a:r>
              <a:rPr lang="en-US" dirty="0" smtClean="0"/>
              <a:t>who discovered the Rock of Horeb.</a:t>
            </a:r>
          </a:p>
          <a:p>
            <a:r>
              <a:rPr lang="en-US" dirty="0" smtClean="0"/>
              <a:t>	</a:t>
            </a:r>
            <a:r>
              <a:rPr lang="en-US" b="1" dirty="0" smtClean="0"/>
              <a:t>Flavius Josephus</a:t>
            </a:r>
            <a:r>
              <a:rPr lang="en-US" dirty="0" smtClean="0"/>
              <a:t> 100 A.D., Jewish historian, who expanded biblical details of the Exodus crossing, (Antiquities of the Jews).</a:t>
            </a:r>
          </a:p>
          <a:p>
            <a:r>
              <a:rPr lang="en-US" dirty="0" smtClean="0"/>
              <a:t>	</a:t>
            </a:r>
            <a:r>
              <a:rPr lang="en-US" b="1" dirty="0" smtClean="0"/>
              <a:t>Lennart Möller </a:t>
            </a:r>
            <a:r>
              <a:rPr lang="en-US" dirty="0" smtClean="0"/>
              <a:t>who put it all together in his wonderful book, Th</a:t>
            </a:r>
            <a:r>
              <a:rPr lang="en-US" b="1" dirty="0" smtClean="0"/>
              <a:t>e Exodus Case </a:t>
            </a:r>
            <a:r>
              <a:rPr lang="en-US" dirty="0" smtClean="0"/>
              <a:t>also an online book http://library.mibckerala.org/lms_frame/eBook/The%20Exodus%20Case%20-		%20Dr.%20Lennart%20Moller.pdf </a:t>
            </a:r>
          </a:p>
          <a:p>
            <a:pPr marL="0" marR="0" indent="0" algn="l" defTabSz="1123340" rtl="0" eaLnBrk="1" fontAlgn="auto" latinLnBrk="0" hangingPunct="1">
              <a:lnSpc>
                <a:spcPct val="100000"/>
              </a:lnSpc>
              <a:spcBef>
                <a:spcPts val="0"/>
              </a:spcBef>
              <a:spcAft>
                <a:spcPts val="0"/>
              </a:spcAft>
              <a:buClrTx/>
              <a:buSzTx/>
              <a:buFontTx/>
              <a:buNone/>
              <a:tabLst/>
              <a:defRPr/>
            </a:pPr>
            <a:r>
              <a:rPr lang="en-US" dirty="0" smtClean="0"/>
              <a:t>	</a:t>
            </a:r>
            <a:r>
              <a:rPr lang="en-US" b="1" dirty="0" smtClean="0"/>
              <a:t>Ron Wyatt and Lennart Möller </a:t>
            </a:r>
            <a:r>
              <a:rPr lang="en-US" dirty="0" smtClean="0"/>
              <a:t>did not have geology training at the time of their expeditions and no geologist accompanied them</a:t>
            </a:r>
          </a:p>
          <a:p>
            <a:pPr marL="0" marR="0" indent="0" algn="l" defTabSz="1123340" rtl="0" eaLnBrk="1" fontAlgn="auto" latinLnBrk="0" hangingPunct="1">
              <a:lnSpc>
                <a:spcPct val="100000"/>
              </a:lnSpc>
              <a:spcBef>
                <a:spcPts val="0"/>
              </a:spcBef>
              <a:spcAft>
                <a:spcPts val="0"/>
              </a:spcAft>
              <a:buClrTx/>
              <a:buSzTx/>
              <a:buFontTx/>
              <a:buNone/>
              <a:tabLst/>
              <a:defRPr/>
            </a:pPr>
            <a:r>
              <a:rPr lang="en-US" dirty="0" smtClean="0"/>
              <a:t>	</a:t>
            </a:r>
            <a:r>
              <a:rPr lang="en-US" b="1" dirty="0" smtClean="0"/>
              <a:t>Judy Gassett </a:t>
            </a:r>
            <a:r>
              <a:rPr lang="en-US" dirty="0" smtClean="0"/>
              <a:t>who read </a:t>
            </a:r>
            <a:r>
              <a:rPr lang="en-US" dirty="0" err="1" smtClean="0"/>
              <a:t>Marshak</a:t>
            </a:r>
            <a:r>
              <a:rPr lang="en-US" dirty="0" smtClean="0"/>
              <a:t>, (author of geology textbook), and added crumbs of geology in support of the Exodus Case. </a:t>
            </a:r>
          </a:p>
          <a:p>
            <a:pPr marL="0" marR="0" indent="0" algn="l" defTabSz="1123340" rtl="0" eaLnBrk="1" fontAlgn="auto" latinLnBrk="0" hangingPunct="1">
              <a:lnSpc>
                <a:spcPct val="100000"/>
              </a:lnSpc>
              <a:spcBef>
                <a:spcPts val="0"/>
              </a:spcBef>
              <a:spcAft>
                <a:spcPts val="0"/>
              </a:spcAft>
              <a:buClrTx/>
              <a:buSzTx/>
              <a:buFontTx/>
              <a:buNone/>
              <a:tabLst/>
              <a:defRPr/>
            </a:pPr>
            <a:r>
              <a:rPr lang="en-US" dirty="0" smtClean="0"/>
              <a:t>	All references are online</a:t>
            </a:r>
            <a:r>
              <a:rPr lang="en-US" baseline="0" dirty="0" smtClean="0"/>
              <a:t> in the notes of slide 18</a:t>
            </a:r>
            <a:endParaRPr lang="en-US" dirty="0" smtClean="0"/>
          </a:p>
          <a:p>
            <a:endParaRPr lang="en-US" sz="1600" b="0" dirty="0" smtClean="0"/>
          </a:p>
          <a:p>
            <a:endParaRPr lang="en-US" b="0" dirty="0"/>
          </a:p>
        </p:txBody>
      </p:sp>
      <p:sp>
        <p:nvSpPr>
          <p:cNvPr id="4" name="Slide Number Placeholder 3"/>
          <p:cNvSpPr>
            <a:spLocks noGrp="1"/>
          </p:cNvSpPr>
          <p:nvPr>
            <p:ph type="sldNum" sz="quarter" idx="10"/>
          </p:nvPr>
        </p:nvSpPr>
        <p:spPr/>
        <p:txBody>
          <a:bodyPr/>
          <a:lstStyle/>
          <a:p>
            <a:fld id="{A0BE396D-115D-4BF9-BCFE-72A805B17404}"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600" b="1" dirty="0" smtClean="0"/>
              <a:t>	</a:t>
            </a:r>
            <a:endParaRPr lang="en-US" sz="1600" dirty="0"/>
          </a:p>
        </p:txBody>
      </p:sp>
      <p:sp>
        <p:nvSpPr>
          <p:cNvPr id="4" name="Slide Number Placeholder 3"/>
          <p:cNvSpPr>
            <a:spLocks noGrp="1"/>
          </p:cNvSpPr>
          <p:nvPr>
            <p:ph type="sldNum" sz="quarter" idx="10"/>
          </p:nvPr>
        </p:nvSpPr>
        <p:spPr/>
        <p:txBody>
          <a:bodyPr/>
          <a:lstStyle/>
          <a:p>
            <a:fld id="{A0BE396D-115D-4BF9-BCFE-72A805B1740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1123340" rtl="0" eaLnBrk="1" fontAlgn="auto" latinLnBrk="0" hangingPunct="1">
              <a:lnSpc>
                <a:spcPct val="100000"/>
              </a:lnSpc>
              <a:spcBef>
                <a:spcPts val="0"/>
              </a:spcBef>
              <a:spcAft>
                <a:spcPts val="0"/>
              </a:spcAft>
              <a:buClrTx/>
              <a:buSzTx/>
              <a:buFontTx/>
              <a:buNone/>
              <a:tabLst/>
              <a:defRPr/>
            </a:pPr>
            <a:r>
              <a:rPr lang="en-US" dirty="0" smtClean="0"/>
              <a:t>	References are the narration</a:t>
            </a:r>
            <a:r>
              <a:rPr lang="en-US" baseline="0" dirty="0" smtClean="0"/>
              <a:t> of </a:t>
            </a:r>
            <a:r>
              <a:rPr lang="en-US" sz="1500" b="1" u="sng" kern="1200" dirty="0" smtClean="0">
                <a:solidFill>
                  <a:schemeClr val="tx1"/>
                </a:solidFill>
                <a:latin typeface="+mn-lt"/>
                <a:ea typeface="+mn-ea"/>
                <a:cs typeface="+mn-cs"/>
                <a:hlinkClick r:id="rId3"/>
              </a:rPr>
              <a:t>The Exodus Cas</a:t>
            </a:r>
            <a:r>
              <a:rPr lang="en-US" sz="1500" u="sng" kern="1200" dirty="0" smtClean="0">
                <a:solidFill>
                  <a:schemeClr val="tx1"/>
                </a:solidFill>
                <a:latin typeface="+mn-lt"/>
                <a:ea typeface="+mn-ea"/>
                <a:cs typeface="+mn-cs"/>
                <a:hlinkClick r:id="rId3"/>
              </a:rPr>
              <a:t>e</a:t>
            </a:r>
            <a:r>
              <a:rPr lang="en-US" sz="1500" kern="1200" dirty="0" smtClean="0">
                <a:solidFill>
                  <a:schemeClr val="tx1"/>
                </a:solidFill>
                <a:latin typeface="+mn-lt"/>
                <a:ea typeface="+mn-ea"/>
                <a:cs typeface="+mn-cs"/>
              </a:rPr>
              <a:t> by Lennart Möller, M.D., who put it all together in his wonderful book, </a:t>
            </a:r>
            <a:r>
              <a:rPr lang="en-US" sz="1500" b="1" u="sng" kern="1200" dirty="0" smtClean="0">
                <a:solidFill>
                  <a:schemeClr val="tx1"/>
                </a:solidFill>
                <a:latin typeface="+mn-lt"/>
                <a:ea typeface="+mn-ea"/>
                <a:cs typeface="+mn-cs"/>
                <a:hlinkClick r:id="rId3"/>
              </a:rPr>
              <a:t>Exodus </a:t>
            </a:r>
            <a:r>
              <a:rPr lang="en-US" sz="1500" b="1" u="sng" kern="1200" dirty="0" smtClean="0">
                <a:solidFill>
                  <a:schemeClr val="tx1"/>
                </a:solidFill>
                <a:latin typeface="+mn-lt"/>
                <a:ea typeface="+mn-ea"/>
                <a:cs typeface="+mn-cs"/>
              </a:rPr>
              <a:t>Case The</a:t>
            </a:r>
            <a:r>
              <a:rPr lang="en-US" sz="1500" i="1" kern="1200" dirty="0" smtClean="0">
                <a:solidFill>
                  <a:schemeClr val="tx1"/>
                </a:solidFill>
                <a:latin typeface="+mn-lt"/>
                <a:ea typeface="+mn-ea"/>
                <a:cs typeface="+mn-cs"/>
              </a:rPr>
              <a:t> Exodus Case 3</a:t>
            </a:r>
            <a:r>
              <a:rPr lang="en-US" sz="1500" i="1" kern="1200" baseline="30000" dirty="0" smtClean="0">
                <a:solidFill>
                  <a:schemeClr val="tx1"/>
                </a:solidFill>
                <a:latin typeface="+mn-lt"/>
                <a:ea typeface="+mn-ea"/>
                <a:cs typeface="+mn-cs"/>
              </a:rPr>
              <a:t>rd</a:t>
            </a:r>
            <a:r>
              <a:rPr lang="en-US" sz="1500" i="1" kern="1200" dirty="0" smtClean="0">
                <a:solidFill>
                  <a:schemeClr val="tx1"/>
                </a:solidFill>
                <a:latin typeface="+mn-lt"/>
                <a:ea typeface="+mn-ea"/>
                <a:cs typeface="+mn-cs"/>
              </a:rPr>
              <a:t> ed  </a:t>
            </a:r>
            <a:r>
              <a:rPr lang="en-US" sz="1500" kern="1200" dirty="0" smtClean="0">
                <a:solidFill>
                  <a:schemeClr val="tx1"/>
                </a:solidFill>
                <a:latin typeface="+mn-lt"/>
                <a:ea typeface="+mn-ea"/>
                <a:cs typeface="+mn-cs"/>
              </a:rPr>
              <a:t>also an </a:t>
            </a:r>
            <a:r>
              <a:rPr lang="en-US" sz="1500" b="1" kern="1200" dirty="0" smtClean="0">
                <a:solidFill>
                  <a:schemeClr val="tx1"/>
                </a:solidFill>
                <a:latin typeface="+mn-lt"/>
                <a:ea typeface="+mn-ea"/>
                <a:cs typeface="+mn-cs"/>
              </a:rPr>
              <a:t>online book </a:t>
            </a:r>
            <a:r>
              <a:rPr lang="en-US" sz="1500" b="0" kern="1200" dirty="0" smtClean="0">
                <a:solidFill>
                  <a:schemeClr val="tx1"/>
                </a:solidFill>
                <a:latin typeface="+mn-lt"/>
                <a:ea typeface="+mn-ea"/>
                <a:cs typeface="+mn-cs"/>
              </a:rPr>
              <a:t>(see the link)</a:t>
            </a:r>
          </a:p>
          <a:p>
            <a:pPr marL="0" marR="0" indent="0" algn="l" defTabSz="1123340" rtl="0" eaLnBrk="1" fontAlgn="auto" latinLnBrk="0" hangingPunct="1">
              <a:lnSpc>
                <a:spcPct val="100000"/>
              </a:lnSpc>
              <a:spcBef>
                <a:spcPts val="0"/>
              </a:spcBef>
              <a:spcAft>
                <a:spcPts val="0"/>
              </a:spcAft>
              <a:buClrTx/>
              <a:buSzTx/>
              <a:buFontTx/>
              <a:buNone/>
              <a:tabLst/>
              <a:defRPr/>
            </a:pPr>
            <a:r>
              <a:rPr lang="en-US" sz="1500" b="1" kern="1200" dirty="0" smtClean="0">
                <a:solidFill>
                  <a:schemeClr val="tx1"/>
                </a:solidFill>
                <a:latin typeface="+mn-lt"/>
                <a:ea typeface="+mn-ea"/>
                <a:cs typeface="+mn-cs"/>
              </a:rPr>
              <a:t>	*</a:t>
            </a:r>
            <a:r>
              <a:rPr lang="en-US" sz="1500" b="0" kern="1200" dirty="0" smtClean="0">
                <a:solidFill>
                  <a:schemeClr val="tx1"/>
                </a:solidFill>
                <a:latin typeface="+mn-lt"/>
                <a:ea typeface="+mn-ea"/>
                <a:cs typeface="+mn-cs"/>
              </a:rPr>
              <a:t>Dr.</a:t>
            </a:r>
            <a:r>
              <a:rPr lang="en-US" sz="1500" b="0" kern="1200" baseline="0" dirty="0" smtClean="0">
                <a:solidFill>
                  <a:schemeClr val="tx1"/>
                </a:solidFill>
                <a:latin typeface="+mn-lt"/>
                <a:ea typeface="+mn-ea"/>
                <a:cs typeface="+mn-cs"/>
              </a:rPr>
              <a:t> Moller visited the Dutch Museum of antiquities and inspected the papyrus which has the translation. </a:t>
            </a:r>
          </a:p>
          <a:p>
            <a:pPr marL="0" marR="0" indent="0" algn="l" defTabSz="1123340" rtl="0" eaLnBrk="1" fontAlgn="auto" latinLnBrk="0" hangingPunct="1">
              <a:lnSpc>
                <a:spcPct val="100000"/>
              </a:lnSpc>
              <a:spcBef>
                <a:spcPts val="0"/>
              </a:spcBef>
              <a:spcAft>
                <a:spcPts val="0"/>
              </a:spcAft>
              <a:buClrTx/>
              <a:buSzTx/>
              <a:buFontTx/>
              <a:buNone/>
              <a:tabLst/>
              <a:defRPr/>
            </a:pPr>
            <a:r>
              <a:rPr lang="en-US" sz="1500" b="0" kern="1200" baseline="0" dirty="0" smtClean="0">
                <a:solidFill>
                  <a:schemeClr val="tx1"/>
                </a:solidFill>
                <a:latin typeface="+mn-lt"/>
                <a:ea typeface="+mn-ea"/>
                <a:cs typeface="+mn-cs"/>
              </a:rPr>
              <a:t>	The story is broken, incomplete and boring without Moses. He is essential to my narrative. Background completes some missing pieces in the historical account.</a:t>
            </a:r>
            <a:endParaRPr lang="en-US" sz="15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BE396D-115D-4BF9-BCFE-72A805B1740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1123340" rtl="0" eaLnBrk="1" fontAlgn="auto" latinLnBrk="0" hangingPunct="1">
              <a:lnSpc>
                <a:spcPct val="100000"/>
              </a:lnSpc>
              <a:spcBef>
                <a:spcPts val="0"/>
              </a:spcBef>
              <a:spcAft>
                <a:spcPts val="0"/>
              </a:spcAft>
              <a:buClrTx/>
              <a:buSzTx/>
              <a:buFontTx/>
              <a:buNone/>
              <a:tabLst/>
              <a:defRPr/>
            </a:pPr>
            <a:r>
              <a:rPr lang="en-US" dirty="0" smtClean="0"/>
              <a:t>	2. </a:t>
            </a:r>
            <a:r>
              <a:rPr lang="en-US" sz="1600" dirty="0" smtClean="0">
                <a:latin typeface="Arial" pitchFamily="34" charset="0"/>
                <a:cs typeface="Arial" pitchFamily="34" charset="0"/>
              </a:rPr>
              <a:t>  </a:t>
            </a:r>
            <a:r>
              <a:rPr lang="en-US" sz="1600" b="1" u="sng" kern="1200" dirty="0" smtClean="0">
                <a:solidFill>
                  <a:schemeClr val="tx1"/>
                </a:solidFill>
                <a:latin typeface="Arial" pitchFamily="34" charset="0"/>
                <a:cs typeface="Arial" pitchFamily="34" charset="0"/>
                <a:hlinkClick r:id="rId3"/>
              </a:rPr>
              <a:t>Evaluation of the Crustal Features of the Gulf of Aqaba Deduced from Geophysical Data (scirp.org)</a:t>
            </a:r>
            <a:r>
              <a:rPr lang="en-US" dirty="0" smtClean="0"/>
              <a:t>	</a:t>
            </a:r>
          </a:p>
          <a:p>
            <a:pPr marL="0" marR="0" indent="0" algn="l" defTabSz="1123340" rtl="0" eaLnBrk="1" fontAlgn="auto" latinLnBrk="0" hangingPunct="1">
              <a:lnSpc>
                <a:spcPct val="100000"/>
              </a:lnSpc>
              <a:spcBef>
                <a:spcPts val="0"/>
              </a:spcBef>
              <a:spcAft>
                <a:spcPts val="0"/>
              </a:spcAft>
              <a:buClrTx/>
              <a:buSzTx/>
              <a:buFontTx/>
              <a:buNone/>
              <a:tabLst/>
              <a:defRPr/>
            </a:pPr>
            <a:r>
              <a:rPr lang="en-US" dirty="0" smtClean="0"/>
              <a:t>	5.   Transform</a:t>
            </a:r>
            <a:r>
              <a:rPr lang="en-US" baseline="0" dirty="0" smtClean="0"/>
              <a:t> plate boundary of Aqaba diagram credit : </a:t>
            </a:r>
            <a:r>
              <a:rPr lang="en-US" sz="1500" b="1" u="sng" kern="1200" dirty="0" smtClean="0">
                <a:solidFill>
                  <a:schemeClr val="tx1"/>
                </a:solidFill>
                <a:latin typeface="+mn-lt"/>
                <a:ea typeface="+mn-ea"/>
                <a:cs typeface="+mn-cs"/>
                <a:hlinkClick r:id="rId4"/>
              </a:rPr>
              <a:t>Extentional parting of the Red Sea</a:t>
            </a:r>
            <a:endParaRPr lang="en-US" sz="1500" b="1" u="sng" kern="1200" dirty="0" smtClean="0">
              <a:solidFill>
                <a:schemeClr val="tx1"/>
              </a:solidFill>
              <a:latin typeface="+mn-lt"/>
              <a:ea typeface="+mn-ea"/>
              <a:cs typeface="+mn-cs"/>
            </a:endParaRPr>
          </a:p>
          <a:p>
            <a:pPr marL="0" marR="0" indent="0" algn="l" defTabSz="112334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tx1"/>
                </a:solidFill>
                <a:latin typeface="+mn-lt"/>
                <a:ea typeface="+mn-ea"/>
                <a:cs typeface="+mn-cs"/>
              </a:rPr>
              <a:t>	8.   </a:t>
            </a:r>
            <a:r>
              <a:rPr lang="en-US" sz="1500" b="1" u="sng" kern="1200" dirty="0" smtClean="0">
                <a:solidFill>
                  <a:schemeClr val="tx1"/>
                </a:solidFill>
                <a:latin typeface="+mn-lt"/>
                <a:ea typeface="+mn-ea"/>
                <a:cs typeface="+mn-cs"/>
                <a:hlinkClick r:id="rId5"/>
              </a:rPr>
              <a:t>Granite</a:t>
            </a:r>
            <a:r>
              <a:rPr lang="en-US" sz="1500" b="1" u="sng" kern="1200" baseline="0" dirty="0" smtClean="0">
                <a:solidFill>
                  <a:schemeClr val="tx1"/>
                </a:solidFill>
                <a:latin typeface="+mn-lt"/>
                <a:ea typeface="+mn-ea"/>
                <a:cs typeface="+mn-cs"/>
                <a:hlinkClick r:id="rId5"/>
              </a:rPr>
              <a:t> from the Gulf of Aqaba</a:t>
            </a:r>
            <a:endParaRPr lang="en-US" sz="1500" b="1" kern="1200" baseline="0" dirty="0" smtClean="0">
              <a:solidFill>
                <a:schemeClr val="tx1"/>
              </a:solidFill>
              <a:latin typeface="+mn-lt"/>
              <a:ea typeface="+mn-ea"/>
              <a:cs typeface="+mn-cs"/>
            </a:endParaRPr>
          </a:p>
          <a:p>
            <a:pPr marL="0" marR="0" indent="0" algn="l" defTabSz="112334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tx1"/>
                </a:solidFill>
                <a:latin typeface="+mn-lt"/>
                <a:ea typeface="+mn-ea"/>
                <a:cs typeface="+mn-cs"/>
              </a:rPr>
              <a:t>		</a:t>
            </a:r>
            <a:endParaRPr lang="en-US" sz="15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BE396D-115D-4BF9-BCFE-72A805B1740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5738" y="0"/>
            <a:ext cx="6842125" cy="5416550"/>
          </a:xfrm>
        </p:spPr>
      </p:sp>
      <p:sp>
        <p:nvSpPr>
          <p:cNvPr id="3" name="Notes Placeholder 2"/>
          <p:cNvSpPr>
            <a:spLocks noGrp="1"/>
          </p:cNvSpPr>
          <p:nvPr>
            <p:ph type="body" idx="1"/>
          </p:nvPr>
        </p:nvSpPr>
        <p:spPr>
          <a:xfrm>
            <a:off x="1828800" y="5638800"/>
            <a:ext cx="5943600" cy="1143000"/>
          </a:xfrm>
        </p:spPr>
        <p:txBody>
          <a:bodyPr>
            <a:normAutofit fontScale="92500"/>
          </a:bodyPr>
          <a:lstStyle/>
          <a:p>
            <a:pPr marL="0" marR="0" indent="0" algn="l" defTabSz="1123340" rtl="0" eaLnBrk="1" fontAlgn="auto" latinLnBrk="0" hangingPunct="1">
              <a:lnSpc>
                <a:spcPct val="100000"/>
              </a:lnSpc>
              <a:spcBef>
                <a:spcPts val="0"/>
              </a:spcBef>
              <a:spcAft>
                <a:spcPts val="0"/>
              </a:spcAft>
              <a:buClrTx/>
              <a:buSzTx/>
              <a:buFontTx/>
              <a:buNone/>
              <a:tabLst/>
              <a:defRPr/>
            </a:pPr>
            <a:r>
              <a:rPr lang="en-US" sz="1000" dirty="0" smtClean="0">
                <a:latin typeface="Arial" pitchFamily="34" charset="0"/>
                <a:cs typeface="Arial" pitchFamily="34" charset="0"/>
              </a:rPr>
              <a:t>2   </a:t>
            </a:r>
            <a:r>
              <a:rPr lang="en-US" sz="1000" b="1" u="sng" kern="1200" dirty="0" smtClean="0">
                <a:solidFill>
                  <a:schemeClr val="tx1"/>
                </a:solidFill>
                <a:latin typeface="Arial" pitchFamily="34" charset="0"/>
                <a:cs typeface="Arial" pitchFamily="34" charset="0"/>
                <a:hlinkClick r:id="rId3"/>
              </a:rPr>
              <a:t>Evaluation of the Crustal Features of the Gulf of Aqaba Deduced from Geophysical Data (scirp.org)</a:t>
            </a:r>
            <a:endParaRPr lang="en-US" sz="1000" dirty="0" smtClean="0">
              <a:latin typeface="Arial" pitchFamily="34" charset="0"/>
              <a:cs typeface="Arial" pitchFamily="34" charset="0"/>
            </a:endParaRPr>
          </a:p>
          <a:p>
            <a:pPr marL="0" marR="0" indent="0" algn="l" defTabSz="1123340" rtl="0" eaLnBrk="1" fontAlgn="auto" latinLnBrk="0" hangingPunct="1">
              <a:lnSpc>
                <a:spcPct val="100000"/>
              </a:lnSpc>
              <a:spcBef>
                <a:spcPts val="0"/>
              </a:spcBef>
              <a:spcAft>
                <a:spcPts val="0"/>
              </a:spcAft>
              <a:buClrTx/>
              <a:buSzTx/>
              <a:buFontTx/>
              <a:buNone/>
              <a:tabLst/>
              <a:defRPr/>
            </a:pPr>
            <a:r>
              <a:rPr lang="en-US" sz="1000" dirty="0" smtClean="0">
                <a:latin typeface="Arial" pitchFamily="34" charset="0"/>
                <a:cs typeface="Arial" pitchFamily="34" charset="0"/>
              </a:rPr>
              <a:t>3   </a:t>
            </a:r>
            <a:r>
              <a:rPr lang="en-US" sz="1500" b="1" u="sng" kern="1200" dirty="0" smtClean="0">
                <a:solidFill>
                  <a:schemeClr val="tx1"/>
                </a:solidFill>
                <a:latin typeface="+mn-lt"/>
                <a:ea typeface="+mn-ea"/>
                <a:cs typeface="+mn-cs"/>
                <a:hlinkClick r:id="rId4"/>
              </a:rPr>
              <a:t>Seismic Hazard Implication</a:t>
            </a:r>
            <a:endParaRPr lang="en-US" sz="1500" b="1" u="sng" kern="1200" dirty="0" smtClean="0">
              <a:solidFill>
                <a:schemeClr val="tx1"/>
              </a:solidFill>
              <a:latin typeface="+mn-lt"/>
              <a:ea typeface="+mn-ea"/>
              <a:cs typeface="+mn-cs"/>
            </a:endParaRPr>
          </a:p>
          <a:p>
            <a:pPr marL="0" marR="0" indent="0" algn="l" defTabSz="1123340" rtl="0" eaLnBrk="1" fontAlgn="auto" latinLnBrk="0" hangingPunct="1">
              <a:lnSpc>
                <a:spcPct val="100000"/>
              </a:lnSpc>
              <a:spcBef>
                <a:spcPts val="0"/>
              </a:spcBef>
              <a:spcAft>
                <a:spcPts val="0"/>
              </a:spcAft>
              <a:buClrTx/>
              <a:buSzTx/>
              <a:buFontTx/>
              <a:buNone/>
              <a:tabLst/>
              <a:defRPr/>
            </a:pPr>
            <a:r>
              <a:rPr lang="en-US" dirty="0" smtClean="0"/>
              <a:t>4   </a:t>
            </a:r>
            <a:r>
              <a:rPr lang="en-US" sz="1500" b="1" u="sng" kern="1200" dirty="0" smtClean="0">
                <a:solidFill>
                  <a:schemeClr val="tx1"/>
                </a:solidFill>
                <a:latin typeface="+mn-lt"/>
                <a:ea typeface="+mn-ea"/>
                <a:cs typeface="+mn-cs"/>
                <a:hlinkClick r:id="rId5"/>
              </a:rPr>
              <a:t>The Exodus Case</a:t>
            </a:r>
            <a:r>
              <a:rPr lang="en-US" dirty="0" smtClean="0"/>
              <a:t>		</a:t>
            </a:r>
          </a:p>
        </p:txBody>
      </p:sp>
      <p:sp>
        <p:nvSpPr>
          <p:cNvPr id="4" name="Slide Number Placeholder 3"/>
          <p:cNvSpPr>
            <a:spLocks noGrp="1"/>
          </p:cNvSpPr>
          <p:nvPr>
            <p:ph type="sldNum" sz="quarter" idx="10"/>
          </p:nvPr>
        </p:nvSpPr>
        <p:spPr/>
        <p:txBody>
          <a:bodyPr/>
          <a:lstStyle/>
          <a:p>
            <a:fld id="{A0BE396D-115D-4BF9-BCFE-72A805B1740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1123340" rtl="0" eaLnBrk="1" fontAlgn="auto" latinLnBrk="0" hangingPunct="1">
              <a:lnSpc>
                <a:spcPct val="100000"/>
              </a:lnSpc>
              <a:spcBef>
                <a:spcPts val="0"/>
              </a:spcBef>
              <a:spcAft>
                <a:spcPts val="0"/>
              </a:spcAft>
              <a:buClrTx/>
              <a:buSzTx/>
              <a:buFontTx/>
              <a:buNone/>
              <a:tabLst/>
              <a:defRPr/>
            </a:pPr>
            <a:r>
              <a:rPr lang="en-US" sz="1500" b="1" i="0" kern="1200" dirty="0" smtClean="0">
                <a:solidFill>
                  <a:schemeClr val="tx1"/>
                </a:solidFill>
                <a:latin typeface="+mn-lt"/>
                <a:ea typeface="+mn-ea"/>
                <a:cs typeface="+mn-cs"/>
              </a:rPr>
              <a:t>	</a:t>
            </a:r>
            <a:r>
              <a:rPr lang="en-US" sz="1500" b="0" i="0" kern="1200" dirty="0" smtClean="0">
                <a:solidFill>
                  <a:schemeClr val="tx1"/>
                </a:solidFill>
                <a:latin typeface="+mn-lt"/>
                <a:ea typeface="+mn-ea"/>
                <a:cs typeface="+mn-cs"/>
              </a:rPr>
              <a:t>1.   </a:t>
            </a:r>
            <a:r>
              <a:rPr lang="en-US" sz="1500" b="1" u="sng" kern="1200" dirty="0" smtClean="0">
                <a:solidFill>
                  <a:schemeClr val="tx1"/>
                </a:solidFill>
                <a:latin typeface="+mn-lt"/>
                <a:ea typeface="+mn-ea"/>
                <a:cs typeface="+mn-cs"/>
                <a:hlinkClick r:id="rId3"/>
              </a:rPr>
              <a:t>Evaluation of the Crustal Features of the Gulf of Aqaba</a:t>
            </a:r>
            <a:r>
              <a:rPr lang="en-US" sz="1500" b="0" i="0" kern="1200" baseline="0" dirty="0" smtClean="0">
                <a:solidFill>
                  <a:schemeClr val="tx1"/>
                </a:solidFill>
                <a:latin typeface="+mn-lt"/>
                <a:ea typeface="+mn-ea"/>
                <a:cs typeface="+mn-cs"/>
              </a:rPr>
              <a:t> Source also includes graphic of seismicity.</a:t>
            </a:r>
            <a:endParaRPr lang="en-US" sz="15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BE396D-115D-4BF9-BCFE-72A805B1740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1450" y="533400"/>
            <a:ext cx="6642100" cy="52578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BE396D-115D-4BF9-BCFE-72A805B1740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Recognition</a:t>
            </a:r>
            <a:r>
              <a:rPr lang="en-US" baseline="0" dirty="0" smtClean="0"/>
              <a:t> of clasts for safe walking on the land bridge and their source by </a:t>
            </a:r>
            <a:r>
              <a:rPr lang="en-US" sz="1500" u="sng" kern="1200" dirty="0" smtClean="0">
                <a:solidFill>
                  <a:schemeClr val="tx1"/>
                </a:solidFill>
                <a:latin typeface="+mn-lt"/>
                <a:ea typeface="+mn-ea"/>
                <a:cs typeface="+mn-cs"/>
                <a:hlinkClick r:id="rId3"/>
              </a:rPr>
              <a:t>Exodus Case</a:t>
            </a:r>
            <a:r>
              <a:rPr lang="en-US" sz="1500" kern="1200" dirty="0" smtClean="0">
                <a:solidFill>
                  <a:schemeClr val="tx1"/>
                </a:solidFill>
                <a:latin typeface="+mn-lt"/>
                <a:ea typeface="+mn-ea"/>
                <a:cs typeface="+mn-cs"/>
              </a:rPr>
              <a:t> by Lennart Möller, M.D, an online book</a:t>
            </a:r>
          </a:p>
          <a:p>
            <a:endParaRPr lang="en-US" dirty="0"/>
          </a:p>
        </p:txBody>
      </p:sp>
      <p:sp>
        <p:nvSpPr>
          <p:cNvPr id="4" name="Slide Number Placeholder 3"/>
          <p:cNvSpPr>
            <a:spLocks noGrp="1"/>
          </p:cNvSpPr>
          <p:nvPr>
            <p:ph type="sldNum" sz="quarter" idx="10"/>
          </p:nvPr>
        </p:nvSpPr>
        <p:spPr/>
        <p:txBody>
          <a:bodyPr/>
          <a:lstStyle/>
          <a:p>
            <a:fld id="{A0BE396D-115D-4BF9-BCFE-72A805B1740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65761" y="416967"/>
            <a:ext cx="10238466" cy="784930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112334" tIns="56167" rIns="112334" bIns="56167" anchor="ctr"/>
          <a:lstStyle>
            <a:extLst/>
          </a:lstStyle>
          <a:p>
            <a:pPr algn="ctr" eaLnBrk="1" latinLnBrk="0" hangingPunct="1"/>
            <a:endParaRPr kumimoji="0" lang="en-US" dirty="0"/>
          </a:p>
        </p:txBody>
      </p:sp>
      <p:sp>
        <p:nvSpPr>
          <p:cNvPr id="10" name="Rounded Rectangle 9"/>
          <p:cNvSpPr/>
          <p:nvPr/>
        </p:nvSpPr>
        <p:spPr>
          <a:xfrm>
            <a:off x="502316" y="549939"/>
            <a:ext cx="9968171" cy="3938016"/>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2334" tIns="56167" rIns="112334" bIns="56167" anchor="ctr"/>
          <a:lstStyle>
            <a:extLst/>
          </a:lstStyle>
          <a:p>
            <a:pPr algn="ctr" eaLnBrk="1" latinLnBrk="0" hangingPunct="1"/>
            <a:endParaRPr kumimoji="0" lang="en-US" dirty="0"/>
          </a:p>
        </p:txBody>
      </p:sp>
      <p:sp>
        <p:nvSpPr>
          <p:cNvPr id="5" name="Title 4"/>
          <p:cNvSpPr>
            <a:spLocks noGrp="1"/>
          </p:cNvSpPr>
          <p:nvPr>
            <p:ph type="ctrTitle"/>
          </p:nvPr>
        </p:nvSpPr>
        <p:spPr>
          <a:xfrm>
            <a:off x="866851" y="2305594"/>
            <a:ext cx="9326880" cy="2316480"/>
          </a:xfrm>
        </p:spPr>
        <p:txBody>
          <a:bodyPr lIns="56167" rIns="56167" bIns="56167"/>
          <a:lstStyle>
            <a:lvl1pPr algn="r">
              <a:defRPr sz="5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866851" y="4667707"/>
            <a:ext cx="9326880" cy="1158240"/>
          </a:xfrm>
        </p:spPr>
        <p:txBody>
          <a:bodyPr lIns="224668" tIns="0"/>
          <a:lstStyle>
            <a:lvl1pPr marL="44934" indent="0" algn="r">
              <a:spcBef>
                <a:spcPts val="0"/>
              </a:spcBef>
              <a:buNone/>
              <a:defRPr sz="2500">
                <a:solidFill>
                  <a:schemeClr val="bg2">
                    <a:shade val="25000"/>
                  </a:schemeClr>
                </a:solidFill>
              </a:defRPr>
            </a:lvl1pPr>
            <a:lvl2pPr marL="561670" indent="0" algn="ctr">
              <a:buNone/>
            </a:lvl2pPr>
            <a:lvl3pPr marL="1123340" indent="0" algn="ctr">
              <a:buNone/>
            </a:lvl3pPr>
            <a:lvl4pPr marL="1685011" indent="0" algn="ctr">
              <a:buNone/>
            </a:lvl4pPr>
            <a:lvl5pPr marL="2246681" indent="0" algn="ctr">
              <a:buNone/>
            </a:lvl5pPr>
            <a:lvl6pPr marL="2808351" indent="0" algn="ctr">
              <a:buNone/>
            </a:lvl6pPr>
            <a:lvl7pPr marL="3370021" indent="0" algn="ctr">
              <a:buNone/>
            </a:lvl7pPr>
            <a:lvl8pPr marL="3931691" indent="0" algn="ctr">
              <a:buNone/>
            </a:lvl8pPr>
            <a:lvl9pPr marL="4493362"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E6149FA4-3474-4840-BE76-D8D5704CC391}" type="datetimeFigureOut">
              <a:rPr lang="en-US" smtClean="0"/>
              <a:pPr/>
              <a:t>1/5/2022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11" name="Slide Number Placeholder 10"/>
          <p:cNvSpPr>
            <a:spLocks noGrp="1"/>
          </p:cNvSpPr>
          <p:nvPr>
            <p:ph type="sldNum" sz="quarter" idx="12"/>
          </p:nvPr>
        </p:nvSpPr>
        <p:spPr/>
        <p:txBody>
          <a:bodyPr/>
          <a:lstStyle>
            <a:extLst/>
          </a:lstStyle>
          <a:p>
            <a:fld id="{E65D68B0-456A-43AA-9492-5FD70FC5F6E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3504" y="6312408"/>
            <a:ext cx="9820656" cy="1331976"/>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3504" y="671779"/>
            <a:ext cx="9820656" cy="5304739"/>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6149FA4-3474-4840-BE76-D8D5704CC391}" type="datetimeFigureOut">
              <a:rPr lang="en-US" smtClean="0"/>
              <a:pPr/>
              <a:t>1/5/2022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65D68B0-456A-43AA-9492-5FD70FC5F6E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675646"/>
            <a:ext cx="2377440" cy="665987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40080" y="675643"/>
            <a:ext cx="7132320" cy="665988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6149FA4-3474-4840-BE76-D8D5704CC391}" type="datetimeFigureOut">
              <a:rPr lang="en-US" smtClean="0"/>
              <a:pPr/>
              <a:t>1/5/2022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65D68B0-456A-43AA-9492-5FD70FC5F6E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3504" y="6312408"/>
            <a:ext cx="9820656" cy="1331976"/>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603504" y="671779"/>
            <a:ext cx="9820656" cy="5304739"/>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6149FA4-3474-4840-BE76-D8D5704CC391}" type="datetimeFigureOut">
              <a:rPr lang="en-US" smtClean="0"/>
              <a:pPr/>
              <a:t>1/5/2022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65D68B0-456A-43AA-9492-5FD70FC5F6E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65761" y="416967"/>
            <a:ext cx="10238466" cy="784930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112334" tIns="56167" rIns="112334" bIns="56167" anchor="ctr"/>
          <a:lstStyle>
            <a:extLst/>
          </a:lstStyle>
          <a:p>
            <a:pPr algn="ctr" eaLnBrk="1" latinLnBrk="0" hangingPunct="1"/>
            <a:endParaRPr kumimoji="0" lang="en-US" dirty="0"/>
          </a:p>
        </p:txBody>
      </p:sp>
      <p:sp>
        <p:nvSpPr>
          <p:cNvPr id="11" name="Rounded Rectangle 10"/>
          <p:cNvSpPr/>
          <p:nvPr/>
        </p:nvSpPr>
        <p:spPr>
          <a:xfrm>
            <a:off x="502316" y="549939"/>
            <a:ext cx="9968171" cy="5499017"/>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2334" tIns="56167" rIns="112334" bIns="56167" anchor="ctr"/>
          <a:lstStyle>
            <a:extLst/>
          </a:lstStyle>
          <a:p>
            <a:pPr algn="ctr" eaLnBrk="1" latinLnBrk="0" hangingPunct="1"/>
            <a:endParaRPr kumimoji="0" lang="en-US" dirty="0"/>
          </a:p>
        </p:txBody>
      </p:sp>
      <p:sp>
        <p:nvSpPr>
          <p:cNvPr id="2" name="Title 1"/>
          <p:cNvSpPr>
            <a:spLocks noGrp="1"/>
          </p:cNvSpPr>
          <p:nvPr>
            <p:ph type="title"/>
          </p:nvPr>
        </p:nvSpPr>
        <p:spPr>
          <a:xfrm>
            <a:off x="562013" y="6242913"/>
            <a:ext cx="9820656" cy="857098"/>
          </a:xfrm>
        </p:spPr>
        <p:txBody>
          <a:bodyPr lIns="112334" bIns="0" anchor="b"/>
          <a:lstStyle>
            <a:lvl1pPr algn="l">
              <a:buNone/>
              <a:defRPr sz="44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62013" y="7124347"/>
            <a:ext cx="9820656" cy="532790"/>
          </a:xfrm>
        </p:spPr>
        <p:txBody>
          <a:bodyPr lIns="146034" tIns="0" anchor="t"/>
          <a:lstStyle>
            <a:lvl1pPr marL="0" marR="44934" indent="0" algn="l">
              <a:spcBef>
                <a:spcPts val="0"/>
              </a:spcBef>
              <a:spcAft>
                <a:spcPts val="0"/>
              </a:spcAft>
              <a:buNone/>
              <a:defRPr sz="2200" b="0">
                <a:solidFill>
                  <a:schemeClr val="accent1">
                    <a:shade val="50000"/>
                    <a:satMod val="110000"/>
                  </a:schemeClr>
                </a:solidFill>
                <a:effectLst/>
              </a:defRPr>
            </a:lvl1pPr>
            <a:lvl2pPr>
              <a:buNone/>
              <a:defRPr sz="2200">
                <a:solidFill>
                  <a:schemeClr val="tx1">
                    <a:tint val="75000"/>
                  </a:schemeClr>
                </a:solidFill>
              </a:defRPr>
            </a:lvl2pPr>
            <a:lvl3pPr>
              <a:buNone/>
              <a:defRPr sz="2000">
                <a:solidFill>
                  <a:schemeClr val="tx1">
                    <a:tint val="75000"/>
                  </a:schemeClr>
                </a:solidFill>
              </a:defRPr>
            </a:lvl3pPr>
            <a:lvl4pPr>
              <a:buNone/>
              <a:defRPr sz="1700">
                <a:solidFill>
                  <a:schemeClr val="tx1">
                    <a:tint val="75000"/>
                  </a:schemeClr>
                </a:solidFill>
              </a:defRPr>
            </a:lvl4pPr>
            <a:lvl5pPr>
              <a:buNone/>
              <a:defRPr sz="17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6149FA4-3474-4840-BE76-D8D5704CC391}" type="datetimeFigureOut">
              <a:rPr lang="en-US" smtClean="0"/>
              <a:pPr/>
              <a:t>1/5/2022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65D68B0-456A-43AA-9492-5FD70FC5F6E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17222" y="671779"/>
            <a:ext cx="4718304" cy="5559552"/>
          </a:xfrm>
        </p:spPr>
        <p:txBody>
          <a:bodyPr/>
          <a:lstStyle>
            <a:lvl1pPr>
              <a:defRPr sz="3200"/>
            </a:lvl1pPr>
            <a:lvl2pPr>
              <a:defRPr sz="2700"/>
            </a:lvl2pPr>
            <a:lvl3pPr>
              <a:defRPr sz="2500"/>
            </a:lvl3pPr>
            <a:lvl4pPr>
              <a:defRPr sz="2200"/>
            </a:lvl4pPr>
            <a:lvl5pPr>
              <a:defRPr sz="2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706432" y="671779"/>
            <a:ext cx="4718304" cy="5559552"/>
          </a:xfrm>
        </p:spPr>
        <p:txBody>
          <a:bodyPr/>
          <a:lstStyle>
            <a:lvl1pPr>
              <a:defRPr sz="3200"/>
            </a:lvl1pPr>
            <a:lvl2pPr>
              <a:defRPr sz="2700"/>
            </a:lvl2pPr>
            <a:lvl3pPr>
              <a:defRPr sz="2500"/>
            </a:lvl3pPr>
            <a:lvl4pPr>
              <a:defRPr sz="2200"/>
            </a:lvl4pPr>
            <a:lvl5pPr>
              <a:defRPr sz="2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6149FA4-3474-4840-BE76-D8D5704CC391}" type="datetimeFigureOut">
              <a:rPr lang="en-US" smtClean="0"/>
              <a:pPr/>
              <a:t>1/5/2022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65D68B0-456A-43AA-9492-5FD70FC5F6E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3504" y="6312408"/>
            <a:ext cx="9820656" cy="1331976"/>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8669" y="733955"/>
            <a:ext cx="4718304" cy="1003405"/>
          </a:xfrm>
        </p:spPr>
        <p:txBody>
          <a:bodyPr lIns="179734" anchor="ctr"/>
          <a:lstStyle>
            <a:lvl1pPr marL="0" indent="0" algn="l">
              <a:buNone/>
              <a:defRPr sz="2900" b="1">
                <a:solidFill>
                  <a:schemeClr val="tx1"/>
                </a:solidFill>
              </a:defRPr>
            </a:lvl1pPr>
            <a:lvl2pPr>
              <a:buNone/>
              <a:defRPr sz="2500" b="1"/>
            </a:lvl2pPr>
            <a:lvl3pPr>
              <a:buNone/>
              <a:defRPr sz="2200" b="1"/>
            </a:lvl3pPr>
            <a:lvl4pPr>
              <a:buNone/>
              <a:defRPr sz="2000" b="1"/>
            </a:lvl4pPr>
            <a:lvl5pPr>
              <a:buNone/>
              <a:defRPr sz="20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582603" y="733955"/>
            <a:ext cx="4718304" cy="1003405"/>
          </a:xfrm>
        </p:spPr>
        <p:txBody>
          <a:bodyPr lIns="168501" anchor="ctr"/>
          <a:lstStyle>
            <a:lvl1pPr marL="0" indent="0" algn="l">
              <a:buNone/>
              <a:defRPr sz="2900" b="1">
                <a:solidFill>
                  <a:schemeClr val="tx1"/>
                </a:solidFill>
              </a:defRPr>
            </a:lvl1pPr>
            <a:lvl2pPr>
              <a:buNone/>
              <a:defRPr sz="2500" b="1"/>
            </a:lvl2pPr>
            <a:lvl3pPr>
              <a:buNone/>
              <a:defRPr sz="2200" b="1"/>
            </a:lvl3pPr>
            <a:lvl4pPr>
              <a:buNone/>
              <a:defRPr sz="2000" b="1"/>
            </a:lvl4pPr>
            <a:lvl5pPr>
              <a:buNone/>
              <a:defRPr sz="20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728669" y="1833880"/>
            <a:ext cx="4718304" cy="4420616"/>
          </a:xfrm>
        </p:spPr>
        <p:txBody>
          <a:bodyPr anchor="t"/>
          <a:lstStyle>
            <a:lvl1pPr algn="l">
              <a:defRPr sz="2900"/>
            </a:lvl1pPr>
            <a:lvl2pPr algn="l">
              <a:defRPr sz="2500"/>
            </a:lvl2pPr>
            <a:lvl3pPr algn="l">
              <a:defRPr sz="2200"/>
            </a:lvl3pPr>
            <a:lvl4pPr algn="l">
              <a:defRPr sz="2000"/>
            </a:lvl4pPr>
            <a:lvl5pPr algn="l">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582603" y="1833880"/>
            <a:ext cx="4718304" cy="4420616"/>
          </a:xfrm>
        </p:spPr>
        <p:txBody>
          <a:bodyPr anchor="t"/>
          <a:lstStyle>
            <a:lvl1pPr algn="l">
              <a:defRPr sz="2900"/>
            </a:lvl1pPr>
            <a:lvl2pPr algn="l">
              <a:defRPr sz="2500"/>
            </a:lvl2pPr>
            <a:lvl3pPr algn="l">
              <a:defRPr sz="2200"/>
            </a:lvl3pPr>
            <a:lvl4pPr algn="l">
              <a:defRPr sz="2000"/>
            </a:lvl4pPr>
            <a:lvl5pPr algn="l">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6149FA4-3474-4840-BE76-D8D5704CC391}" type="datetimeFigureOut">
              <a:rPr lang="en-US" smtClean="0"/>
              <a:pPr/>
              <a:t>1/5/2022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E65D68B0-456A-43AA-9492-5FD70FC5F6E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6149FA4-3474-4840-BE76-D8D5704CC391}" type="datetimeFigureOut">
              <a:rPr lang="en-US" smtClean="0"/>
              <a:pPr/>
              <a:t>1/5/2022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65D68B0-456A-43AA-9492-5FD70FC5F6E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65761" y="416967"/>
            <a:ext cx="10238466" cy="784930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112334" tIns="56167" rIns="112334" bIns="56167"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E6149FA4-3474-4840-BE76-D8D5704CC391}" type="datetimeFigureOut">
              <a:rPr lang="en-US" smtClean="0"/>
              <a:pPr/>
              <a:t>1/5/2022</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E65D68B0-456A-43AA-9492-5FD70FC5F6E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46541" y="675640"/>
            <a:ext cx="3566160" cy="1158240"/>
          </a:xfrm>
        </p:spPr>
        <p:txBody>
          <a:bodyPr anchor="b"/>
          <a:lstStyle>
            <a:lvl1pPr algn="l">
              <a:buNone/>
              <a:defRPr sz="27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646616" y="1833882"/>
            <a:ext cx="3566160" cy="5327742"/>
          </a:xfrm>
        </p:spPr>
        <p:txBody>
          <a:bodyPr lIns="112334"/>
          <a:lstStyle>
            <a:lvl1pPr marL="22467" marR="22467" indent="0">
              <a:spcBef>
                <a:spcPts val="0"/>
              </a:spcBef>
              <a:buNone/>
              <a:defRPr sz="1700">
                <a:solidFill>
                  <a:schemeClr val="tx1"/>
                </a:solidFill>
              </a:defRPr>
            </a:lvl1pPr>
            <a:lvl2pPr>
              <a:buNone/>
              <a:defRPr sz="1500">
                <a:solidFill>
                  <a:schemeClr val="tx1"/>
                </a:solidFill>
              </a:defRPr>
            </a:lvl2pPr>
            <a:lvl3pPr>
              <a:buNone/>
              <a:defRPr sz="1200">
                <a:solidFill>
                  <a:schemeClr val="tx1"/>
                </a:solidFill>
              </a:defRPr>
            </a:lvl3pPr>
            <a:lvl4pPr>
              <a:buNone/>
              <a:defRPr sz="1100">
                <a:solidFill>
                  <a:schemeClr val="tx1"/>
                </a:solidFill>
              </a:defRPr>
            </a:lvl4pPr>
            <a:lvl5pPr>
              <a:buNone/>
              <a:defRPr sz="11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913647" y="1178182"/>
            <a:ext cx="5551391" cy="5984243"/>
          </a:xfrm>
        </p:spPr>
        <p:txBody>
          <a:bodyPr/>
          <a:lstStyle>
            <a:lvl1pPr>
              <a:defRPr sz="3400">
                <a:solidFill>
                  <a:schemeClr val="tx1"/>
                </a:solidFill>
              </a:defRPr>
            </a:lvl1pPr>
            <a:lvl2pPr>
              <a:defRPr sz="3200">
                <a:solidFill>
                  <a:schemeClr val="tx1"/>
                </a:solidFill>
              </a:defRPr>
            </a:lvl2pPr>
            <a:lvl3pPr>
              <a:defRPr sz="2900">
                <a:solidFill>
                  <a:schemeClr val="tx1"/>
                </a:solidFill>
              </a:defRPr>
            </a:lvl3pPr>
            <a:lvl4pPr>
              <a:defRPr sz="2500">
                <a:solidFill>
                  <a:schemeClr val="tx1"/>
                </a:solidFill>
              </a:defRPr>
            </a:lvl4pPr>
            <a:lvl5pPr>
              <a:defRPr sz="25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6149FA4-3474-4840-BE76-D8D5704CC391}" type="datetimeFigureOut">
              <a:rPr lang="en-US" smtClean="0"/>
              <a:pPr/>
              <a:t>1/5/2022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65D68B0-456A-43AA-9492-5FD70FC5F6E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65761" y="416967"/>
            <a:ext cx="10238466" cy="784930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112334" tIns="56167" rIns="112334" bIns="56167" anchor="ctr"/>
          <a:lstStyle>
            <a:extLst/>
          </a:lstStyle>
          <a:p>
            <a:pPr algn="ctr" eaLnBrk="1" latinLnBrk="0" hangingPunct="1"/>
            <a:endParaRPr kumimoji="0" lang="en-US" dirty="0"/>
          </a:p>
        </p:txBody>
      </p:sp>
      <p:sp>
        <p:nvSpPr>
          <p:cNvPr id="11" name="Round Single Corner Rectangle 10"/>
          <p:cNvSpPr/>
          <p:nvPr/>
        </p:nvSpPr>
        <p:spPr>
          <a:xfrm>
            <a:off x="7680961" y="549939"/>
            <a:ext cx="2789526" cy="550164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2334" tIns="56167" rIns="112334" bIns="56167" anchor="ctr"/>
          <a:lstStyle>
            <a:extLst/>
          </a:lstStyle>
          <a:p>
            <a:pPr algn="ctr" eaLnBrk="1" latinLnBrk="0" hangingPunct="1"/>
            <a:endParaRPr kumimoji="0" lang="en-US" dirty="0"/>
          </a:p>
        </p:txBody>
      </p:sp>
      <p:sp>
        <p:nvSpPr>
          <p:cNvPr id="2" name="Title 1"/>
          <p:cNvSpPr>
            <a:spLocks noGrp="1"/>
          </p:cNvSpPr>
          <p:nvPr>
            <p:ph type="title"/>
          </p:nvPr>
        </p:nvSpPr>
        <p:spPr>
          <a:xfrm>
            <a:off x="548640" y="6348604"/>
            <a:ext cx="9875520" cy="1331976"/>
          </a:xfrm>
        </p:spPr>
        <p:txBody>
          <a:bodyPr anchor="t"/>
          <a:lstStyle>
            <a:lvl1pPr algn="l">
              <a:buNone/>
              <a:defRPr sz="44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7755254" y="675640"/>
            <a:ext cx="2688336" cy="5334541"/>
          </a:xfrm>
        </p:spPr>
        <p:txBody>
          <a:bodyPr lIns="112334"/>
          <a:lstStyle>
            <a:lvl1pPr marL="56167" indent="0" algn="l">
              <a:spcBef>
                <a:spcPts val="0"/>
              </a:spcBef>
              <a:buNone/>
              <a:defRPr sz="1700">
                <a:solidFill>
                  <a:srgbClr val="FFFFFF"/>
                </a:solidFill>
              </a:defRPr>
            </a:lvl1pPr>
            <a:lvl2pPr>
              <a:defRPr sz="1500">
                <a:solidFill>
                  <a:srgbClr val="FFFFFF"/>
                </a:solidFill>
              </a:defRPr>
            </a:lvl2pPr>
            <a:lvl3pPr>
              <a:defRPr sz="1200">
                <a:solidFill>
                  <a:srgbClr val="FFFFFF"/>
                </a:solidFill>
              </a:defRPr>
            </a:lvl3pPr>
            <a:lvl4pPr>
              <a:defRPr sz="1100">
                <a:solidFill>
                  <a:srgbClr val="FFFFFF"/>
                </a:solidFill>
              </a:defRPr>
            </a:lvl4pPr>
            <a:lvl5pPr>
              <a:defRPr sz="11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6149FA4-3474-4840-BE76-D8D5704CC391}" type="datetimeFigureOut">
              <a:rPr lang="en-US" smtClean="0"/>
              <a:pPr/>
              <a:t>1/5/2022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65D68B0-456A-43AA-9492-5FD70FC5F6E6}" type="slidenum">
              <a:rPr lang="en-US" smtClean="0"/>
              <a:pPr/>
              <a:t>‹#›</a:t>
            </a:fld>
            <a:endParaRPr lang="en-US" dirty="0"/>
          </a:p>
        </p:txBody>
      </p:sp>
      <p:sp>
        <p:nvSpPr>
          <p:cNvPr id="3" name="Picture Placeholder 2"/>
          <p:cNvSpPr>
            <a:spLocks noGrp="1"/>
          </p:cNvSpPr>
          <p:nvPr>
            <p:ph type="pic" idx="1"/>
          </p:nvPr>
        </p:nvSpPr>
        <p:spPr>
          <a:xfrm>
            <a:off x="505776" y="551973"/>
            <a:ext cx="7110374" cy="5501640"/>
          </a:xfrm>
          <a:prstGeom prst="snipRoundRect">
            <a:avLst>
              <a:gd name="adj1" fmla="val 1040"/>
              <a:gd name="adj2" fmla="val 0"/>
            </a:avLst>
          </a:prstGeom>
          <a:solidFill>
            <a:schemeClr val="bg2">
              <a:shade val="10000"/>
            </a:schemeClr>
          </a:solidFill>
        </p:spPr>
        <p:txBody>
          <a:bodyPr/>
          <a:lstStyle>
            <a:lvl1pPr marL="0" indent="0">
              <a:buNone/>
              <a:defRPr sz="39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65761" y="416967"/>
            <a:ext cx="10238466" cy="784930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112334" tIns="56167" rIns="112334" bIns="56167" anchor="ctr"/>
          <a:lstStyle>
            <a:extLst/>
          </a:lstStyle>
          <a:p>
            <a:pPr algn="ctr" eaLnBrk="1" latinLnBrk="0" hangingPunct="1"/>
            <a:endParaRPr kumimoji="0" lang="en-US" dirty="0"/>
          </a:p>
        </p:txBody>
      </p:sp>
      <p:sp>
        <p:nvSpPr>
          <p:cNvPr id="9" name="Rounded Rectangle 8"/>
          <p:cNvSpPr/>
          <p:nvPr/>
        </p:nvSpPr>
        <p:spPr>
          <a:xfrm>
            <a:off x="502316" y="549939"/>
            <a:ext cx="9968171" cy="694944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2334" tIns="56167" rIns="112334" bIns="56167" anchor="ctr"/>
          <a:lstStyle>
            <a:extLst/>
          </a:lstStyle>
          <a:p>
            <a:pPr algn="ctr" eaLnBrk="1" latinLnBrk="0" hangingPunct="1"/>
            <a:endParaRPr kumimoji="0" lang="en-US" dirty="0"/>
          </a:p>
        </p:txBody>
      </p:sp>
      <p:sp>
        <p:nvSpPr>
          <p:cNvPr id="13" name="Title Placeholder 12"/>
          <p:cNvSpPr>
            <a:spLocks noGrp="1"/>
          </p:cNvSpPr>
          <p:nvPr>
            <p:ph type="title"/>
          </p:nvPr>
        </p:nvSpPr>
        <p:spPr>
          <a:xfrm>
            <a:off x="603504" y="6315081"/>
            <a:ext cx="9820656" cy="1331976"/>
          </a:xfrm>
          <a:prstGeom prst="rect">
            <a:avLst/>
          </a:prstGeom>
        </p:spPr>
        <p:txBody>
          <a:bodyPr vert="horz" lIns="112334" tIns="56167" rIns="112334" bIns="56167"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603504" y="671779"/>
            <a:ext cx="9820656" cy="5304739"/>
          </a:xfrm>
          <a:prstGeom prst="rect">
            <a:avLst/>
          </a:prstGeom>
        </p:spPr>
        <p:txBody>
          <a:bodyPr vert="horz" lIns="224668" tIns="112334" rIns="112334" bIns="56167">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4531594" y="7741709"/>
            <a:ext cx="2743200" cy="462492"/>
          </a:xfrm>
          <a:prstGeom prst="rect">
            <a:avLst/>
          </a:prstGeom>
        </p:spPr>
        <p:txBody>
          <a:bodyPr vert="horz" lIns="112334" tIns="56167" rIns="112334" bIns="56167" anchor="b"/>
          <a:lstStyle>
            <a:lvl1pPr algn="r" eaLnBrk="1" latinLnBrk="0" hangingPunct="1">
              <a:defRPr kumimoji="0" sz="1200">
                <a:solidFill>
                  <a:schemeClr val="bg2">
                    <a:shade val="50000"/>
                  </a:schemeClr>
                </a:solidFill>
              </a:defRPr>
            </a:lvl1pPr>
            <a:extLst/>
          </a:lstStyle>
          <a:p>
            <a:fld id="{E6149FA4-3474-4840-BE76-D8D5704CC391}" type="datetimeFigureOut">
              <a:rPr lang="en-US" smtClean="0"/>
              <a:pPr/>
              <a:t>1/5/2022</a:t>
            </a:fld>
            <a:endParaRPr lang="en-US" dirty="0"/>
          </a:p>
        </p:txBody>
      </p:sp>
      <p:sp>
        <p:nvSpPr>
          <p:cNvPr id="18" name="Footer Placeholder 17"/>
          <p:cNvSpPr>
            <a:spLocks noGrp="1"/>
          </p:cNvSpPr>
          <p:nvPr>
            <p:ph type="ftr" sz="quarter" idx="3"/>
          </p:nvPr>
        </p:nvSpPr>
        <p:spPr>
          <a:xfrm>
            <a:off x="7274794" y="7741709"/>
            <a:ext cx="2743200" cy="462492"/>
          </a:xfrm>
          <a:prstGeom prst="rect">
            <a:avLst/>
          </a:prstGeom>
        </p:spPr>
        <p:txBody>
          <a:bodyPr vert="horz" lIns="112334" tIns="56167" rIns="112334" bIns="56167" anchor="b"/>
          <a:lstStyle>
            <a:lvl1pPr algn="l" eaLnBrk="1" latinLnBrk="0" hangingPunct="1">
              <a:defRPr kumimoji="0" sz="12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10017994" y="7741709"/>
            <a:ext cx="548640" cy="462492"/>
          </a:xfrm>
          <a:prstGeom prst="rect">
            <a:avLst/>
          </a:prstGeom>
        </p:spPr>
        <p:txBody>
          <a:bodyPr vert="horz" lIns="112334" tIns="56167" rIns="112334" bIns="56167" anchor="b"/>
          <a:lstStyle>
            <a:lvl1pPr algn="r" eaLnBrk="1" latinLnBrk="0" hangingPunct="1">
              <a:defRPr kumimoji="0" sz="1200">
                <a:solidFill>
                  <a:schemeClr val="bg2">
                    <a:shade val="50000"/>
                  </a:schemeClr>
                </a:solidFill>
              </a:defRPr>
            </a:lvl1pPr>
            <a:extLst/>
          </a:lstStyle>
          <a:p>
            <a:fld id="{E65D68B0-456A-43AA-9492-5FD70FC5F6E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325769" indent="-325769" algn="l" rtl="0" eaLnBrk="1" latinLnBrk="0" hangingPunct="1">
        <a:spcBef>
          <a:spcPts val="307"/>
        </a:spcBef>
        <a:buClr>
          <a:schemeClr val="accent1"/>
        </a:buClr>
        <a:buSzPct val="80000"/>
        <a:buFont typeface="Wingdings 2"/>
        <a:buChar char=""/>
        <a:defRPr kumimoji="0" sz="3400" kern="1200">
          <a:solidFill>
            <a:schemeClr val="tx1"/>
          </a:solidFill>
          <a:effectLst/>
          <a:latin typeface="+mn-lt"/>
          <a:ea typeface="+mn-ea"/>
          <a:cs typeface="+mn-cs"/>
        </a:defRPr>
      </a:lvl1pPr>
      <a:lvl2pPr marL="674004" indent="-247135" algn="l" rtl="0" eaLnBrk="1" latinLnBrk="0" hangingPunct="1">
        <a:spcBef>
          <a:spcPts val="307"/>
        </a:spcBef>
        <a:buClr>
          <a:schemeClr val="accent1"/>
        </a:buClr>
        <a:buSzPct val="100000"/>
        <a:buFont typeface="Verdana"/>
        <a:buChar char="◦"/>
        <a:defRPr kumimoji="0" sz="2900" kern="1200">
          <a:solidFill>
            <a:schemeClr val="tx1"/>
          </a:solidFill>
          <a:latin typeface="+mn-lt"/>
          <a:ea typeface="+mn-ea"/>
          <a:cs typeface="+mn-cs"/>
        </a:defRPr>
      </a:lvl2pPr>
      <a:lvl3pPr marL="966073" indent="-224668" algn="l" rtl="0" eaLnBrk="1" latinLnBrk="0" hangingPunct="1">
        <a:spcBef>
          <a:spcPts val="307"/>
        </a:spcBef>
        <a:buClr>
          <a:schemeClr val="accent2">
            <a:tint val="85000"/>
            <a:satMod val="285000"/>
          </a:schemeClr>
        </a:buClr>
        <a:buSzPct val="100000"/>
        <a:buFont typeface="Wingdings 2"/>
        <a:buChar char=""/>
        <a:defRPr kumimoji="0" sz="2700" kern="1200">
          <a:solidFill>
            <a:schemeClr val="tx1"/>
          </a:solidFill>
          <a:latin typeface="+mn-lt"/>
          <a:ea typeface="+mn-ea"/>
          <a:cs typeface="+mn-cs"/>
        </a:defRPr>
      </a:lvl3pPr>
      <a:lvl4pPr marL="1258141" indent="-224668" algn="l" rtl="0" eaLnBrk="1" latinLnBrk="0" hangingPunct="1">
        <a:spcBef>
          <a:spcPts val="283"/>
        </a:spcBef>
        <a:buClr>
          <a:schemeClr val="accent2">
            <a:tint val="85000"/>
            <a:satMod val="285000"/>
          </a:schemeClr>
        </a:buClr>
        <a:buSzPct val="112000"/>
        <a:buFont typeface="Verdana"/>
        <a:buChar char="◦"/>
        <a:defRPr kumimoji="0" sz="2300" kern="1200">
          <a:solidFill>
            <a:schemeClr val="tx1"/>
          </a:solidFill>
          <a:latin typeface="+mn-lt"/>
          <a:ea typeface="+mn-ea"/>
          <a:cs typeface="+mn-cs"/>
        </a:defRPr>
      </a:lvl4pPr>
      <a:lvl5pPr marL="1572677" indent="-224668" algn="l" rtl="0" eaLnBrk="1" latinLnBrk="0" hangingPunct="1">
        <a:spcBef>
          <a:spcPts val="307"/>
        </a:spcBef>
        <a:buClr>
          <a:schemeClr val="accent3">
            <a:tint val="85000"/>
            <a:satMod val="275000"/>
          </a:schemeClr>
        </a:buClr>
        <a:buSzPct val="100000"/>
        <a:buFont typeface="Wingdings 2"/>
        <a:buChar char=""/>
        <a:defRPr kumimoji="0" sz="2200" kern="1200">
          <a:solidFill>
            <a:schemeClr val="tx1"/>
          </a:solidFill>
          <a:latin typeface="+mn-lt"/>
          <a:ea typeface="+mn-ea"/>
          <a:cs typeface="+mn-cs"/>
        </a:defRPr>
      </a:lvl5pPr>
      <a:lvl6pPr marL="1831045" indent="-224668" algn="l" rtl="0" eaLnBrk="1" latinLnBrk="0" hangingPunct="1">
        <a:spcBef>
          <a:spcPts val="307"/>
        </a:spcBef>
        <a:buClr>
          <a:schemeClr val="accent3">
            <a:tint val="85000"/>
            <a:satMod val="275000"/>
          </a:schemeClr>
        </a:buClr>
        <a:buSzPct val="100000"/>
        <a:buFont typeface="Verdana"/>
        <a:buChar char="◦"/>
        <a:defRPr kumimoji="0" sz="2100" kern="1200" baseline="0">
          <a:solidFill>
            <a:schemeClr val="tx1"/>
          </a:solidFill>
          <a:latin typeface="+mn-lt"/>
          <a:ea typeface="+mn-ea"/>
          <a:cs typeface="+mn-cs"/>
        </a:defRPr>
      </a:lvl6pPr>
      <a:lvl7pPr marL="2089413" indent="-224668" algn="l" rtl="0" eaLnBrk="1" latinLnBrk="0" hangingPunct="1">
        <a:spcBef>
          <a:spcPts val="313"/>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7pPr>
      <a:lvl8pPr marL="2359015" indent="-224668" algn="l" rtl="0" eaLnBrk="1" latinLnBrk="0" hangingPunct="1">
        <a:spcBef>
          <a:spcPts val="316"/>
        </a:spcBef>
        <a:buClr>
          <a:schemeClr val="accent3">
            <a:tint val="85000"/>
            <a:satMod val="275000"/>
          </a:schemeClr>
        </a:buClr>
        <a:buSzPct val="100000"/>
        <a:buFont typeface="Verdana"/>
        <a:buChar char="◦"/>
        <a:defRPr kumimoji="0" sz="1800" kern="1200" baseline="0">
          <a:solidFill>
            <a:schemeClr val="tx1"/>
          </a:solidFill>
          <a:latin typeface="+mn-lt"/>
          <a:ea typeface="+mn-ea"/>
          <a:cs typeface="+mn-cs"/>
        </a:defRPr>
      </a:lvl8pPr>
      <a:lvl9pPr marL="2639850" indent="-224668" algn="l" rtl="0" eaLnBrk="1" latinLnBrk="0" hangingPunct="1">
        <a:spcBef>
          <a:spcPts val="313"/>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61670" algn="l" rtl="0" eaLnBrk="1" latinLnBrk="0" hangingPunct="1">
        <a:defRPr kumimoji="0" kern="1200">
          <a:solidFill>
            <a:schemeClr val="tx1"/>
          </a:solidFill>
          <a:latin typeface="+mn-lt"/>
          <a:ea typeface="+mn-ea"/>
          <a:cs typeface="+mn-cs"/>
        </a:defRPr>
      </a:lvl2pPr>
      <a:lvl3pPr marL="1123340" algn="l" rtl="0" eaLnBrk="1" latinLnBrk="0" hangingPunct="1">
        <a:defRPr kumimoji="0" kern="1200">
          <a:solidFill>
            <a:schemeClr val="tx1"/>
          </a:solidFill>
          <a:latin typeface="+mn-lt"/>
          <a:ea typeface="+mn-ea"/>
          <a:cs typeface="+mn-cs"/>
        </a:defRPr>
      </a:lvl3pPr>
      <a:lvl4pPr marL="1685011" algn="l" rtl="0" eaLnBrk="1" latinLnBrk="0" hangingPunct="1">
        <a:defRPr kumimoji="0" kern="1200">
          <a:solidFill>
            <a:schemeClr val="tx1"/>
          </a:solidFill>
          <a:latin typeface="+mn-lt"/>
          <a:ea typeface="+mn-ea"/>
          <a:cs typeface="+mn-cs"/>
        </a:defRPr>
      </a:lvl4pPr>
      <a:lvl5pPr marL="2246681" algn="l" rtl="0" eaLnBrk="1" latinLnBrk="0" hangingPunct="1">
        <a:defRPr kumimoji="0" kern="1200">
          <a:solidFill>
            <a:schemeClr val="tx1"/>
          </a:solidFill>
          <a:latin typeface="+mn-lt"/>
          <a:ea typeface="+mn-ea"/>
          <a:cs typeface="+mn-cs"/>
        </a:defRPr>
      </a:lvl5pPr>
      <a:lvl6pPr marL="2808351" algn="l" rtl="0" eaLnBrk="1" latinLnBrk="0" hangingPunct="1">
        <a:defRPr kumimoji="0" kern="1200">
          <a:solidFill>
            <a:schemeClr val="tx1"/>
          </a:solidFill>
          <a:latin typeface="+mn-lt"/>
          <a:ea typeface="+mn-ea"/>
          <a:cs typeface="+mn-cs"/>
        </a:defRPr>
      </a:lvl6pPr>
      <a:lvl7pPr marL="3370021" algn="l" rtl="0" eaLnBrk="1" latinLnBrk="0" hangingPunct="1">
        <a:defRPr kumimoji="0" kern="1200">
          <a:solidFill>
            <a:schemeClr val="tx1"/>
          </a:solidFill>
          <a:latin typeface="+mn-lt"/>
          <a:ea typeface="+mn-ea"/>
          <a:cs typeface="+mn-cs"/>
        </a:defRPr>
      </a:lvl7pPr>
      <a:lvl8pPr marL="3931691" algn="l" rtl="0" eaLnBrk="1" latinLnBrk="0" hangingPunct="1">
        <a:defRPr kumimoji="0" kern="1200">
          <a:solidFill>
            <a:schemeClr val="tx1"/>
          </a:solidFill>
          <a:latin typeface="+mn-lt"/>
          <a:ea typeface="+mn-ea"/>
          <a:cs typeface="+mn-cs"/>
        </a:defRPr>
      </a:lvl8pPr>
      <a:lvl9pPr marL="4493362"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youtu.be/0qsfU98pyH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9820656" cy="1371600"/>
          </a:xfrm>
        </p:spPr>
        <p:txBody>
          <a:bodyPr>
            <a:normAutofit/>
          </a:bodyPr>
          <a:lstStyle/>
          <a:p>
            <a:pPr algn="ctr"/>
            <a:r>
              <a:rPr lang="en-US" sz="2400" dirty="0" smtClean="0">
                <a:solidFill>
                  <a:srgbClr val="0066FF"/>
                </a:solidFill>
                <a:effectLst/>
              </a:rPr>
              <a:t/>
            </a:r>
            <a:br>
              <a:rPr lang="en-US" sz="2400" dirty="0" smtClean="0">
                <a:solidFill>
                  <a:srgbClr val="0066FF"/>
                </a:solidFill>
                <a:effectLst/>
              </a:rPr>
            </a:br>
            <a:r>
              <a:rPr lang="en-US" sz="2400" dirty="0" smtClean="0">
                <a:solidFill>
                  <a:srgbClr val="0066FF"/>
                </a:solidFill>
                <a:effectLst/>
              </a:rPr>
              <a:t/>
            </a:r>
            <a:br>
              <a:rPr lang="en-US" sz="2400" dirty="0" smtClean="0">
                <a:solidFill>
                  <a:srgbClr val="0066FF"/>
                </a:solidFill>
                <a:effectLst/>
              </a:rPr>
            </a:br>
            <a:r>
              <a:rPr lang="en-US" sz="2400" dirty="0" smtClean="0">
                <a:solidFill>
                  <a:srgbClr val="0066FF"/>
                </a:solidFill>
                <a:effectLst/>
              </a:rPr>
              <a:t/>
            </a:r>
            <a:br>
              <a:rPr lang="en-US" sz="2400" dirty="0" smtClean="0">
                <a:solidFill>
                  <a:srgbClr val="0066FF"/>
                </a:solidFill>
                <a:effectLst/>
              </a:rPr>
            </a:br>
            <a:r>
              <a:rPr lang="en-US" sz="2400" dirty="0" smtClean="0">
                <a:solidFill>
                  <a:srgbClr val="0066FF"/>
                </a:solidFill>
                <a:effectLst/>
              </a:rPr>
              <a:t/>
            </a:r>
            <a:br>
              <a:rPr lang="en-US" sz="2400" dirty="0" smtClean="0">
                <a:solidFill>
                  <a:srgbClr val="0066FF"/>
                </a:solidFill>
                <a:effectLst/>
              </a:rPr>
            </a:br>
            <a:r>
              <a:rPr lang="en-US" sz="2400" dirty="0" smtClean="0">
                <a:solidFill>
                  <a:srgbClr val="0066FF"/>
                </a:solidFill>
                <a:effectLst/>
              </a:rPr>
              <a:t/>
            </a:r>
            <a:br>
              <a:rPr lang="en-US" sz="2400" dirty="0" smtClean="0">
                <a:solidFill>
                  <a:srgbClr val="0066FF"/>
                </a:solidFill>
                <a:effectLst/>
              </a:rPr>
            </a:br>
            <a:r>
              <a:rPr lang="en-US" sz="2400" dirty="0" smtClean="0">
                <a:solidFill>
                  <a:schemeClr val="bg1">
                    <a:lumMod val="95000"/>
                  </a:schemeClr>
                </a:solidFill>
                <a:effectLst/>
              </a:rPr>
              <a:t>How Moses Crossed the Gulf of Aqaba</a:t>
            </a:r>
            <a:r>
              <a:rPr lang="en-US" sz="2400" dirty="0" smtClean="0">
                <a:solidFill>
                  <a:srgbClr val="0066FF"/>
                </a:solidFill>
                <a:effectLst/>
              </a:rPr>
              <a:t/>
            </a:r>
            <a:br>
              <a:rPr lang="en-US" sz="2400" dirty="0" smtClean="0">
                <a:solidFill>
                  <a:srgbClr val="0066FF"/>
                </a:solidFill>
                <a:effectLst/>
              </a:rPr>
            </a:br>
            <a:r>
              <a:rPr lang="en-US" sz="1400" dirty="0" smtClean="0">
                <a:solidFill>
                  <a:schemeClr val="tx1"/>
                </a:solidFill>
                <a:effectLst/>
              </a:rPr>
              <a:t>With a slip-dip transform plate boundary, clasts from a huge drainage tree washing onto an underwater land bridge, a pillar of fire to light the way, and a lot of help from God who left fried, igneous rocks on Mt Sinai after He wrote the Ten Commandments. </a:t>
            </a:r>
            <a:r>
              <a:rPr lang="en-US" sz="1400" dirty="0" smtClean="0">
                <a:solidFill>
                  <a:srgbClr val="666633"/>
                </a:solidFill>
                <a:effectLst/>
              </a:rPr>
              <a:t/>
            </a:r>
            <a:br>
              <a:rPr lang="en-US" sz="1400" dirty="0" smtClean="0">
                <a:solidFill>
                  <a:srgbClr val="666633"/>
                </a:solidFill>
                <a:effectLst/>
              </a:rPr>
            </a:br>
            <a:endParaRPr lang="en-US" sz="1400" dirty="0">
              <a:effectLst/>
            </a:endParaRPr>
          </a:p>
        </p:txBody>
      </p:sp>
      <p:pic>
        <p:nvPicPr>
          <p:cNvPr id="3" name="Picture 2" descr="http://exodusdiscovery.com/wpimages/wp754794ba_06.png"/>
          <p:cNvPicPr>
            <a:picLocks noChangeAspect="1" noChangeArrowheads="1"/>
          </p:cNvPicPr>
          <p:nvPr/>
        </p:nvPicPr>
        <p:blipFill>
          <a:blip r:embed="rId3" cstate="print"/>
          <a:srcRect/>
          <a:stretch>
            <a:fillRect/>
          </a:stretch>
        </p:blipFill>
        <p:spPr bwMode="auto">
          <a:xfrm>
            <a:off x="2133600" y="1828800"/>
            <a:ext cx="7086600" cy="4898744"/>
          </a:xfrm>
          <a:prstGeom prst="rect">
            <a:avLst/>
          </a:prstGeom>
          <a:noFill/>
        </p:spPr>
      </p:pic>
      <p:sp>
        <p:nvSpPr>
          <p:cNvPr id="8" name="TextBox 7"/>
          <p:cNvSpPr txBox="1"/>
          <p:nvPr/>
        </p:nvSpPr>
        <p:spPr>
          <a:xfrm>
            <a:off x="609600" y="6705600"/>
            <a:ext cx="9677400" cy="1169551"/>
          </a:xfrm>
          <a:prstGeom prst="rect">
            <a:avLst/>
          </a:prstGeom>
          <a:noFill/>
        </p:spPr>
        <p:txBody>
          <a:bodyPr wrap="square" rtlCol="0">
            <a:spAutoFit/>
          </a:bodyPr>
          <a:lstStyle/>
          <a:p>
            <a:pPr fontAlgn="base">
              <a:buNone/>
            </a:pPr>
            <a:r>
              <a:rPr lang="en-US" sz="1400" b="1" dirty="0" smtClean="0"/>
              <a:t>It was NEVER the Red Sea. It was always the Gulf of Aqaba. Mt. Sinai is not and has never been on the Sinai peninsula</a:t>
            </a:r>
            <a:r>
              <a:rPr lang="en-US" sz="1400" dirty="0" smtClean="0"/>
              <a:t>. </a:t>
            </a:r>
            <a:r>
              <a:rPr lang="en-US" sz="1400" b="1" dirty="0" smtClean="0"/>
              <a:t>Galatians 4:25 says it is in Arabia</a:t>
            </a:r>
            <a:r>
              <a:rPr lang="en-US" sz="1400" dirty="0" smtClean="0"/>
              <a:t>.</a:t>
            </a:r>
          </a:p>
          <a:p>
            <a:pPr fontAlgn="base">
              <a:buNone/>
            </a:pPr>
            <a:endParaRPr lang="en-US" sz="1400" dirty="0" smtClean="0"/>
          </a:p>
          <a:p>
            <a:pPr fontAlgn="base">
              <a:buNone/>
            </a:pPr>
            <a:r>
              <a:rPr lang="en-US" sz="1400" b="1" dirty="0" smtClean="0"/>
              <a:t>There are other proposals for the crossing of the Red Sea. The proposal discussed here completes the puzzle and drops the last pieces into place in reconciling the biblical account the best.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9820656" cy="1066800"/>
          </a:xfrm>
        </p:spPr>
        <p:txBody>
          <a:bodyPr>
            <a:normAutofit fontScale="90000"/>
          </a:bodyPr>
          <a:lstStyle/>
          <a:p>
            <a:pPr algn="ct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400" dirty="0" smtClean="0">
                <a:solidFill>
                  <a:srgbClr val="0066FF"/>
                </a:solidFill>
              </a:rPr>
              <a:t/>
            </a:r>
            <a:br>
              <a:rPr lang="en-US" sz="2400" dirty="0" smtClean="0">
                <a:solidFill>
                  <a:srgbClr val="0066FF"/>
                </a:solidFill>
              </a:rPr>
            </a:br>
            <a:endParaRPr lang="en-US" sz="2500" dirty="0">
              <a:solidFill>
                <a:srgbClr val="0066FF"/>
              </a:solidFill>
            </a:endParaRPr>
          </a:p>
        </p:txBody>
      </p:sp>
      <p:sp>
        <p:nvSpPr>
          <p:cNvPr id="3" name="Subtitle 2"/>
          <p:cNvSpPr>
            <a:spLocks noGrp="1"/>
          </p:cNvSpPr>
          <p:nvPr>
            <p:ph idx="1"/>
          </p:nvPr>
        </p:nvSpPr>
        <p:spPr>
          <a:xfrm>
            <a:off x="457200" y="0"/>
            <a:ext cx="9912096" cy="8001000"/>
          </a:xfrm>
        </p:spPr>
        <p:txBody>
          <a:bodyPr>
            <a:normAutofit fontScale="25000" lnSpcReduction="20000"/>
          </a:bodyPr>
          <a:lstStyle/>
          <a:p>
            <a:pPr algn="l"/>
            <a:endParaRPr lang="en-US" sz="2100" b="1" dirty="0" smtClean="0">
              <a:latin typeface="Arial" pitchFamily="34" charset="0"/>
              <a:cs typeface="Arial" pitchFamily="34" charset="0"/>
            </a:endParaRPr>
          </a:p>
          <a:p>
            <a:pPr algn="ctr">
              <a:buNone/>
            </a:pPr>
            <a:r>
              <a:rPr lang="en-US" sz="8000" b="1" dirty="0" smtClean="0">
                <a:solidFill>
                  <a:srgbClr val="0066FF"/>
                </a:solidFill>
                <a:latin typeface="Arial" pitchFamily="34" charset="0"/>
                <a:cs typeface="Arial" pitchFamily="34" charset="0"/>
              </a:rPr>
              <a:t>Israel Crosses the Gulf of Aqaba About 3,950 years ago</a:t>
            </a:r>
          </a:p>
          <a:p>
            <a:pPr algn="l"/>
            <a:endParaRPr lang="en-US" sz="5600" dirty="0" smtClean="0">
              <a:latin typeface="Arial" pitchFamily="34" charset="0"/>
              <a:cs typeface="Arial" pitchFamily="34" charset="0"/>
            </a:endParaRPr>
          </a:p>
          <a:p>
            <a:r>
              <a:rPr lang="en-US" sz="6400" b="1" dirty="0" smtClean="0"/>
              <a:t>Egypt is now a country in profound crisis</a:t>
            </a:r>
            <a:r>
              <a:rPr lang="en-US" sz="6400" dirty="0" smtClean="0"/>
              <a:t>. The country has been badly damaged by a number of disasters. The whole population has suffered from  blistering  skin sores. Hail rained down and then set fire to everything else Then came three days of darkness </a:t>
            </a:r>
            <a:r>
              <a:rPr lang="en-US" sz="6400" dirty="0" smtClean="0">
                <a:latin typeface="Arial" pitchFamily="34" charset="0"/>
                <a:cs typeface="Arial" pitchFamily="34" charset="0"/>
              </a:rPr>
              <a:t>That unarmed slaves walked away from the world’s superpower with loads of gold  lead by a traitorous ex-prince of Egypt was unacceptable even after experiencing the ultimate punishment, death of the nation’s first born, including those of all animals. </a:t>
            </a:r>
            <a:r>
              <a:rPr lang="en-US" sz="6400" b="1" dirty="0" smtClean="0">
                <a:latin typeface="Arial" pitchFamily="34" charset="0"/>
                <a:cs typeface="Arial" pitchFamily="34" charset="0"/>
              </a:rPr>
              <a:t>This included Pharaoh’s son, </a:t>
            </a:r>
            <a:r>
              <a:rPr lang="en-US" sz="6400" b="1" dirty="0" smtClean="0">
                <a:solidFill>
                  <a:srgbClr val="0066FF"/>
                </a:solidFill>
                <a:latin typeface="Arial" pitchFamily="34" charset="0"/>
                <a:cs typeface="Arial" pitchFamily="34" charset="0"/>
              </a:rPr>
              <a:t>Tutankhamen</a:t>
            </a:r>
            <a:r>
              <a:rPr lang="en-US" sz="6400" dirty="0" smtClean="0">
                <a:solidFill>
                  <a:srgbClr val="0066FF"/>
                </a:solidFill>
                <a:latin typeface="Arial" pitchFamily="34" charset="0"/>
                <a:cs typeface="Arial" pitchFamily="34" charset="0"/>
              </a:rPr>
              <a:t>.  </a:t>
            </a:r>
            <a:r>
              <a:rPr lang="en-US" sz="6400" dirty="0" smtClean="0">
                <a:latin typeface="Arial" pitchFamily="34" charset="0"/>
                <a:cs typeface="Arial" pitchFamily="34" charset="0"/>
              </a:rPr>
              <a:t>The plagues did not affect the slaves in Goshen.</a:t>
            </a:r>
            <a:endParaRPr lang="en-US" sz="6400" dirty="0" smtClean="0">
              <a:solidFill>
                <a:srgbClr val="0066FF"/>
              </a:solidFill>
            </a:endParaRPr>
          </a:p>
          <a:p>
            <a:pPr algn="l"/>
            <a:endParaRPr lang="en-US" sz="6400" dirty="0" smtClean="0">
              <a:latin typeface="Arial" pitchFamily="34" charset="0"/>
              <a:cs typeface="Arial" pitchFamily="34" charset="0"/>
            </a:endParaRPr>
          </a:p>
          <a:p>
            <a:r>
              <a:rPr lang="en-US" sz="6400" dirty="0" smtClean="0">
                <a:latin typeface="Arial" pitchFamily="34" charset="0"/>
                <a:cs typeface="Arial" pitchFamily="34" charset="0"/>
              </a:rPr>
              <a:t>2 million Israelites have made 10 day journey, walked down Wadi Watir and are camped on the beach,, about 8-12 miles across the gulf from Arabia. Treacherous, 2,500m tall, impassible mountains very steep all the way to the ground were behind Israel. The Gulf of Aqaba was in front of Israel. </a:t>
            </a:r>
            <a:r>
              <a:rPr lang="en-US" sz="6400" b="1" dirty="0" smtClean="0">
                <a:latin typeface="Arial" pitchFamily="34" charset="0"/>
                <a:cs typeface="Arial" pitchFamily="34" charset="0"/>
              </a:rPr>
              <a:t>Meanwhile pharaoh’s armies had caught up to the Israelites.  </a:t>
            </a:r>
            <a:r>
              <a:rPr lang="en-US" sz="6400" dirty="0" smtClean="0">
                <a:latin typeface="Arial" pitchFamily="34" charset="0"/>
                <a:cs typeface="Arial" pitchFamily="34" charset="0"/>
              </a:rPr>
              <a:t>Convinced of no escape and mocking Moses’ stupidity, they camped in Wadi Watir to rest for the slaughter. </a:t>
            </a:r>
          </a:p>
          <a:p>
            <a:pPr>
              <a:buNone/>
            </a:pPr>
            <a:endParaRPr lang="en-US" sz="6400" dirty="0" smtClean="0">
              <a:latin typeface="Arial" pitchFamily="34" charset="0"/>
              <a:cs typeface="Arial" pitchFamily="34" charset="0"/>
            </a:endParaRPr>
          </a:p>
          <a:p>
            <a:r>
              <a:rPr lang="en-US" sz="6400" dirty="0" smtClean="0"/>
              <a:t>“And the angel of God, which went before the camp of Israel taking the pillar of the cloud behind Israel and (placing it) before the Egyptians which became a cloud of darkness”  (Ex.14:19-20). Egyptians are wrapped in total darkness, and the Israelites received maximum light from the pillar of fire. At that point Moses raises his shepherd’s rod.</a:t>
            </a:r>
          </a:p>
          <a:p>
            <a:endParaRPr lang="en-US" sz="6400" dirty="0" smtClean="0"/>
          </a:p>
          <a:p>
            <a:r>
              <a:rPr lang="en-US" sz="6400" b="1" dirty="0" smtClean="0">
                <a:latin typeface="Arial" pitchFamily="34" charset="0"/>
                <a:cs typeface="Arial" pitchFamily="34" charset="0"/>
              </a:rPr>
              <a:t>The sea was cut open as if with a knife*</a:t>
            </a:r>
            <a:r>
              <a:rPr lang="en-US" sz="6400" dirty="0" smtClean="0">
                <a:solidFill>
                  <a:srgbClr val="FF0000"/>
                </a:solidFill>
                <a:latin typeface="Arial" pitchFamily="34" charset="0"/>
                <a:cs typeface="Arial" pitchFamily="34" charset="0"/>
              </a:rPr>
              <a:t>. </a:t>
            </a:r>
            <a:r>
              <a:rPr lang="en-US" sz="6400" dirty="0" smtClean="0"/>
              <a:t>A  tsunami could not explain, 12 miles of water standing on edge at least 24 hours. </a:t>
            </a:r>
            <a:r>
              <a:rPr lang="en-US" sz="6400" dirty="0" smtClean="0">
                <a:latin typeface="Arial" pitchFamily="34" charset="0"/>
                <a:cs typeface="Arial" pitchFamily="34" charset="0"/>
              </a:rPr>
              <a:t>There is no wind that can blow a 12 miles long, several hundred meters deep ditch through a sea and leave dry, walkway. Such a strong wind would wipe out every living thing and blow the Egyptian Army back to Egypt.</a:t>
            </a:r>
            <a:r>
              <a:rPr lang="en-US" sz="6400" dirty="0" smtClean="0"/>
              <a:t> After the sea was opened, </a:t>
            </a:r>
            <a:r>
              <a:rPr lang="en-US" sz="6400" dirty="0" smtClean="0">
                <a:solidFill>
                  <a:srgbClr val="0066FF"/>
                </a:solidFill>
              </a:rPr>
              <a:t>a wind blew a number of hours to dry the clasts on the land bridge</a:t>
            </a:r>
            <a:r>
              <a:rPr lang="en-US" sz="6400" dirty="0" smtClean="0"/>
              <a:t>. When dry, a</a:t>
            </a:r>
            <a:r>
              <a:rPr lang="en-US" sz="6400" dirty="0" smtClean="0">
                <a:latin typeface="Arial" pitchFamily="34" charset="0"/>
                <a:cs typeface="Arial" pitchFamily="34" charset="0"/>
              </a:rPr>
              <a:t> column of fire lighted their way and detained Pharaoh. The journey for 2 million Israelis took about 24 hours, the bridge was thought to be 2 km wide. </a:t>
            </a:r>
            <a:r>
              <a:rPr lang="en-US" sz="6400" b="1" dirty="0" smtClean="0">
                <a:latin typeface="Arial" pitchFamily="34" charset="0"/>
                <a:cs typeface="Arial" pitchFamily="34" charset="0"/>
              </a:rPr>
              <a:t>The </a:t>
            </a:r>
            <a:r>
              <a:rPr lang="en-US" sz="6400" dirty="0" smtClean="0">
                <a:latin typeface="Arial" pitchFamily="34" charset="0"/>
                <a:cs typeface="Arial" pitchFamily="34" charset="0"/>
              </a:rPr>
              <a:t>Egyptians cannot see any of this; they are in the dark</a:t>
            </a:r>
            <a:r>
              <a:rPr lang="en-US" sz="6400" dirty="0" smtClean="0"/>
              <a:t>. Egypt still does not realize she is fighting God</a:t>
            </a:r>
          </a:p>
          <a:p>
            <a:endParaRPr lang="en-US" sz="6400" b="1" dirty="0" smtClean="0">
              <a:solidFill>
                <a:srgbClr val="0066FF"/>
              </a:solidFill>
              <a:latin typeface="Arial" pitchFamily="34" charset="0"/>
              <a:cs typeface="Arial" pitchFamily="34" charset="0"/>
            </a:endParaRPr>
          </a:p>
          <a:p>
            <a:r>
              <a:rPr lang="en-US" sz="6400" b="1" dirty="0" smtClean="0">
                <a:solidFill>
                  <a:srgbClr val="0066FF"/>
                </a:solidFill>
                <a:latin typeface="Arial" pitchFamily="34" charset="0"/>
                <a:cs typeface="Arial" pitchFamily="34" charset="0"/>
              </a:rPr>
              <a:t>Israelites walked across onto the dry sea bed that had very little oceanic sediments (usually meters thick on seafloors). </a:t>
            </a:r>
          </a:p>
          <a:p>
            <a:endParaRPr lang="en-US" sz="6400" dirty="0" smtClean="0">
              <a:latin typeface="Arial" pitchFamily="34" charset="0"/>
              <a:cs typeface="Arial" pitchFamily="34" charset="0"/>
            </a:endParaRPr>
          </a:p>
          <a:p>
            <a:r>
              <a:rPr lang="en-US" sz="6400" dirty="0" smtClean="0"/>
              <a:t>After journey across the gulf, Israel, camped on the Arabian shore. God removed the darkness from Pharaoh’s army which then gave pursuit, chariots first according to Josephus*. After the entire army was in the middle of the gulf, Moses closed the waters and Egypt was drowned. The waters washed up the spears, swords, knifes, slings, shields, bows and arrows, which the Israelites collected and afterward were no longer defenseless.</a:t>
            </a:r>
            <a:endParaRPr lang="en-US" sz="6400" dirty="0" smtClean="0">
              <a:latin typeface="Arial" pitchFamily="34" charset="0"/>
              <a:cs typeface="Arial" pitchFamily="34" charset="0"/>
            </a:endParaRPr>
          </a:p>
          <a:p>
            <a:pPr>
              <a:buNone/>
            </a:pPr>
            <a:r>
              <a:rPr lang="en-US" sz="6400" dirty="0" smtClean="0"/>
              <a:t>	</a:t>
            </a:r>
          </a:p>
          <a:p>
            <a:endParaRPr lang="en-US" sz="5600" dirty="0" smtClean="0">
              <a:latin typeface="Arial" pitchFamily="34" charset="0"/>
              <a:cs typeface="Arial" pitchFamily="34" charset="0"/>
            </a:endParaRPr>
          </a:p>
          <a:p>
            <a:pPr algn="l"/>
            <a:endParaRPr lang="en-US" sz="5600" dirty="0">
              <a:latin typeface="Arial" pitchFamily="34" charset="0"/>
              <a:cs typeface="Arial" pitchFamily="34" charset="0"/>
            </a:endParaRPr>
          </a:p>
          <a:p>
            <a:pPr algn="l"/>
            <a:endParaRPr lang="en-US" sz="5600" dirty="0" smtClean="0">
              <a:latin typeface="Arial" pitchFamily="34" charset="0"/>
              <a:cs typeface="Arial" pitchFamily="34" charset="0"/>
            </a:endParaRPr>
          </a:p>
          <a:p>
            <a:pPr algn="l"/>
            <a:endParaRPr lang="en-US" sz="5600" dirty="0" smtClean="0">
              <a:latin typeface="Arial" pitchFamily="34" charset="0"/>
              <a:cs typeface="Arial" pitchFamily="34" charset="0"/>
            </a:endParaRPr>
          </a:p>
          <a:p>
            <a:pPr algn="l"/>
            <a:endParaRPr lang="en-US" sz="5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 Red Sea Update"/>
          <p:cNvPicPr>
            <a:picLocks noChangeAspect="1" noChangeArrowheads="1"/>
          </p:cNvPicPr>
          <p:nvPr/>
        </p:nvPicPr>
        <p:blipFill>
          <a:blip r:embed="rId2" cstate="print"/>
          <a:srcRect/>
          <a:stretch>
            <a:fillRect/>
          </a:stretch>
        </p:blipFill>
        <p:spPr bwMode="auto">
          <a:xfrm>
            <a:off x="3429000" y="5257800"/>
            <a:ext cx="3733800" cy="2486712"/>
          </a:xfrm>
          <a:prstGeom prst="rect">
            <a:avLst/>
          </a:prstGeom>
          <a:noFill/>
        </p:spPr>
      </p:pic>
      <p:sp>
        <p:nvSpPr>
          <p:cNvPr id="2" name="Title 1"/>
          <p:cNvSpPr>
            <a:spLocks noGrp="1"/>
          </p:cNvSpPr>
          <p:nvPr>
            <p:ph type="title"/>
          </p:nvPr>
        </p:nvSpPr>
        <p:spPr>
          <a:xfrm>
            <a:off x="533400" y="609600"/>
            <a:ext cx="9820656" cy="619119"/>
          </a:xfrm>
        </p:spPr>
        <p:txBody>
          <a:bodyPr>
            <a:normAutofit/>
          </a:bodyPr>
          <a:lstStyle/>
          <a:p>
            <a:pPr algn="ctr"/>
            <a:r>
              <a:rPr lang="en-US" sz="2400" dirty="0" smtClean="0">
                <a:solidFill>
                  <a:schemeClr val="bg1">
                    <a:lumMod val="95000"/>
                  </a:schemeClr>
                </a:solidFill>
                <a:effectLst/>
              </a:rPr>
              <a:t>Safely across</a:t>
            </a:r>
            <a:endParaRPr lang="en-US" sz="2400" dirty="0">
              <a:solidFill>
                <a:schemeClr val="bg1">
                  <a:lumMod val="95000"/>
                </a:schemeClr>
              </a:solidFill>
              <a:effectLst/>
            </a:endParaRPr>
          </a:p>
        </p:txBody>
      </p:sp>
      <p:sp>
        <p:nvSpPr>
          <p:cNvPr id="4" name="TextBox 3"/>
          <p:cNvSpPr txBox="1"/>
          <p:nvPr/>
        </p:nvSpPr>
        <p:spPr>
          <a:xfrm>
            <a:off x="685800" y="1219200"/>
            <a:ext cx="9448800" cy="4401205"/>
          </a:xfrm>
          <a:prstGeom prst="rect">
            <a:avLst/>
          </a:prstGeom>
          <a:noFill/>
        </p:spPr>
        <p:txBody>
          <a:bodyPr wrap="square" rtlCol="0">
            <a:spAutoFit/>
          </a:bodyPr>
          <a:lstStyle/>
          <a:p>
            <a:r>
              <a:rPr lang="en-US" sz="1400" dirty="0" smtClean="0"/>
              <a:t>Here are some pics of the artifacts found on the underwater land bridge, which has not completely subsided yet, thought to be 2 km wide at the time of the crossing. They are of the correct dynasty which was the 18</a:t>
            </a:r>
            <a:r>
              <a:rPr lang="en-US" sz="1400" baseline="30000" dirty="0" smtClean="0"/>
              <a:t>th</a:t>
            </a:r>
            <a:r>
              <a:rPr lang="en-US" sz="1400" dirty="0" smtClean="0"/>
              <a:t> dynasty. Remember, the bridge has extremely deep drop-offs on either side Undoubtedly, more artifacts could be found in these deep marine canyons  but it would take </a:t>
            </a:r>
            <a:r>
              <a:rPr lang="en-US" sz="1400" i="1" dirty="0" smtClean="0"/>
              <a:t>Alvin </a:t>
            </a:r>
            <a:r>
              <a:rPr lang="en-US" sz="1400" dirty="0" smtClean="0"/>
              <a:t>(deep water submersible), and permission of the Saudis. Horse and human remains and chariots with the cab attached have been found . Many more are displayed in the </a:t>
            </a:r>
            <a:r>
              <a:rPr lang="en-US" sz="1400" i="1" dirty="0" smtClean="0"/>
              <a:t>Exodus Case </a:t>
            </a:r>
            <a:r>
              <a:rPr lang="en-US" sz="1400" dirty="0" smtClean="0"/>
              <a:t>book</a:t>
            </a:r>
          </a:p>
          <a:p>
            <a:endParaRPr lang="en-US" sz="1400" dirty="0" smtClean="0"/>
          </a:p>
          <a:p>
            <a:endParaRPr lang="en-US" sz="14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a:p>
        </p:txBody>
      </p:sp>
      <p:pic>
        <p:nvPicPr>
          <p:cNvPr id="5" name="Picture 4" descr="good-chariot-whee2l.jpg"/>
          <p:cNvPicPr>
            <a:picLocks noChangeAspect="1"/>
          </p:cNvPicPr>
          <p:nvPr/>
        </p:nvPicPr>
        <p:blipFill>
          <a:blip r:embed="rId3" cstate="print"/>
          <a:stretch>
            <a:fillRect/>
          </a:stretch>
        </p:blipFill>
        <p:spPr>
          <a:xfrm>
            <a:off x="5410200" y="3124200"/>
            <a:ext cx="2457450" cy="1857375"/>
          </a:xfrm>
          <a:prstGeom prst="rect">
            <a:avLst/>
          </a:prstGeom>
        </p:spPr>
      </p:pic>
      <p:pic>
        <p:nvPicPr>
          <p:cNvPr id="6" name="Picture 5" descr="good-chariot-wheel.jpg"/>
          <p:cNvPicPr>
            <a:picLocks noChangeAspect="1"/>
          </p:cNvPicPr>
          <p:nvPr/>
        </p:nvPicPr>
        <p:blipFill>
          <a:blip r:embed="rId4" cstate="print"/>
          <a:stretch>
            <a:fillRect/>
          </a:stretch>
        </p:blipFill>
        <p:spPr>
          <a:xfrm>
            <a:off x="7467600" y="3505200"/>
            <a:ext cx="2247900" cy="2038350"/>
          </a:xfrm>
          <a:prstGeom prst="rect">
            <a:avLst/>
          </a:prstGeom>
        </p:spPr>
      </p:pic>
      <p:pic>
        <p:nvPicPr>
          <p:cNvPr id="10" name="Picture 9" descr="israel-crossing-protected-by-fire.jpg"/>
          <p:cNvPicPr>
            <a:picLocks noChangeAspect="1"/>
          </p:cNvPicPr>
          <p:nvPr/>
        </p:nvPicPr>
        <p:blipFill>
          <a:blip r:embed="rId5" cstate="print"/>
          <a:stretch>
            <a:fillRect/>
          </a:stretch>
        </p:blipFill>
        <p:spPr>
          <a:xfrm>
            <a:off x="762000" y="3124200"/>
            <a:ext cx="3028950" cy="1514475"/>
          </a:xfrm>
          <a:prstGeom prst="rect">
            <a:avLst/>
          </a:prstGeom>
        </p:spPr>
      </p:pic>
      <p:pic>
        <p:nvPicPr>
          <p:cNvPr id="11" name="Picture 10" descr="egyptians-in-terror.jpg"/>
          <p:cNvPicPr>
            <a:picLocks noChangeAspect="1"/>
          </p:cNvPicPr>
          <p:nvPr/>
        </p:nvPicPr>
        <p:blipFill>
          <a:blip r:embed="rId6" cstate="print"/>
          <a:stretch>
            <a:fillRect/>
          </a:stretch>
        </p:blipFill>
        <p:spPr>
          <a:xfrm>
            <a:off x="3886200" y="3810000"/>
            <a:ext cx="1790700" cy="2562225"/>
          </a:xfrm>
          <a:prstGeom prst="rect">
            <a:avLst/>
          </a:prstGeom>
        </p:spPr>
      </p:pic>
      <p:pic>
        <p:nvPicPr>
          <p:cNvPr id="9" name="Picture 8" descr="Wadi-watir-aerial.jpg"/>
          <p:cNvPicPr>
            <a:picLocks noChangeAspect="1"/>
          </p:cNvPicPr>
          <p:nvPr/>
        </p:nvPicPr>
        <p:blipFill>
          <a:blip r:embed="rId7" cstate="print"/>
          <a:stretch>
            <a:fillRect/>
          </a:stretch>
        </p:blipFill>
        <p:spPr>
          <a:xfrm>
            <a:off x="1143000" y="4343400"/>
            <a:ext cx="2371725" cy="19240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10049256" cy="457200"/>
          </a:xfrm>
        </p:spPr>
        <p:txBody>
          <a:bodyPr>
            <a:normAutofit/>
          </a:bodyPr>
          <a:lstStyle/>
          <a:p>
            <a:pPr algn="ctr"/>
            <a:r>
              <a:rPr lang="en-US" sz="2000" dirty="0" smtClean="0">
                <a:solidFill>
                  <a:schemeClr val="bg1">
                    <a:lumMod val="95000"/>
                  </a:schemeClr>
                </a:solidFill>
                <a:effectLst/>
              </a:rPr>
              <a:t>Solomon installed two granite columns to commemorate the site of the crossing</a:t>
            </a:r>
            <a:endParaRPr lang="en-US" sz="2000" dirty="0">
              <a:solidFill>
                <a:schemeClr val="bg1">
                  <a:lumMod val="95000"/>
                </a:schemeClr>
              </a:solidFill>
              <a:effectLst/>
            </a:endParaRPr>
          </a:p>
        </p:txBody>
      </p:sp>
      <p:sp>
        <p:nvSpPr>
          <p:cNvPr id="3" name="Rectangle 2"/>
          <p:cNvSpPr/>
          <p:nvPr/>
        </p:nvSpPr>
        <p:spPr>
          <a:xfrm>
            <a:off x="762000" y="1143000"/>
            <a:ext cx="9296400" cy="3354765"/>
          </a:xfrm>
          <a:prstGeom prst="rect">
            <a:avLst/>
          </a:prstGeom>
        </p:spPr>
        <p:txBody>
          <a:bodyPr wrap="square">
            <a:spAutoFit/>
          </a:bodyPr>
          <a:lstStyle/>
          <a:p>
            <a:pPr>
              <a:buNone/>
            </a:pPr>
            <a:r>
              <a:rPr lang="en-US" sz="1400" b="1" dirty="0" smtClean="0"/>
              <a:t>Ron Wyatt found the crossing in 1978.</a:t>
            </a:r>
            <a:r>
              <a:rPr lang="en-US" sz="1400" dirty="0" smtClean="0"/>
              <a:t>  Significant to Ron were the two granite obelisks King Solomon installed around 950 BC to mark the site of the crossing 400 years afterwards. One was found  on the Nuweiba beach and a sister column found across the Gulf in Arabia.</a:t>
            </a:r>
          </a:p>
          <a:p>
            <a:pPr>
              <a:buNone/>
            </a:pPr>
            <a:endParaRPr lang="en-US" sz="1400" dirty="0" smtClean="0"/>
          </a:p>
          <a:p>
            <a:pPr>
              <a:buNone/>
            </a:pPr>
            <a:r>
              <a:rPr lang="en-US" sz="1400" dirty="0" smtClean="0"/>
              <a:t>The red granite Nuwieba column had gone unnoticed for centuries and was hidden in plain sight, lying on its side</a:t>
            </a:r>
            <a:r>
              <a:rPr lang="en-US" sz="1400" b="1" dirty="0" smtClean="0"/>
              <a:t>. </a:t>
            </a:r>
            <a:r>
              <a:rPr lang="en-US" sz="1400" dirty="0" smtClean="0"/>
              <a:t>Solomon's sea port was at the northern tip of the Gulf of Aqaba at Eilat (I Kings 9:26).</a:t>
            </a:r>
            <a:r>
              <a:rPr lang="en-US" sz="1400" dirty="0" smtClean="0">
                <a:solidFill>
                  <a:srgbClr val="0066FF"/>
                </a:solidFill>
              </a:rPr>
              <a:t>The</a:t>
            </a:r>
            <a:r>
              <a:rPr lang="en-US" sz="1400" dirty="0" smtClean="0"/>
              <a:t> </a:t>
            </a:r>
            <a:r>
              <a:rPr lang="en-US" sz="1400" dirty="0" smtClean="0">
                <a:solidFill>
                  <a:srgbClr val="0066FF"/>
                </a:solidFill>
              </a:rPr>
              <a:t>Bible even mentions this column!  Isaiah 19:19, "In that day there will be an altar to the Lord in the midst of the land of Egypt, and a </a:t>
            </a:r>
            <a:r>
              <a:rPr lang="en-US" sz="1400" b="1" dirty="0" smtClean="0">
                <a:solidFill>
                  <a:srgbClr val="0066FF"/>
                </a:solidFill>
              </a:rPr>
              <a:t>pillar</a:t>
            </a:r>
            <a:r>
              <a:rPr lang="en-US" sz="1400" dirty="0" smtClean="0">
                <a:solidFill>
                  <a:srgbClr val="0066FF"/>
                </a:solidFill>
              </a:rPr>
              <a:t> to the Lord at its border.</a:t>
            </a:r>
            <a:r>
              <a:rPr lang="en-US" sz="1400" dirty="0" smtClean="0"/>
              <a:t>“  Ron found a sister column in Saudi Arabia matching the one on the Sinai side. The Hebrew words, Mizram (Egypt), death, water, pharaoh, Edom, Yahweh, and Solomon were on that column.   We get our word “misery” from the Hebrew word for Egypt. Slavery is as miserable as it gets. </a:t>
            </a:r>
          </a:p>
          <a:p>
            <a:pPr>
              <a:buNone/>
            </a:pPr>
            <a:endParaRPr lang="en-US" sz="3600" dirty="0" smtClean="0"/>
          </a:p>
          <a:p>
            <a:pPr>
              <a:buNone/>
            </a:pPr>
            <a:endParaRPr lang="en-US" sz="3600" dirty="0" smtClean="0"/>
          </a:p>
        </p:txBody>
      </p:sp>
      <p:pic>
        <p:nvPicPr>
          <p:cNvPr id="4" name="pic_29" descr="http://exodusdiscovery.com/wpimages/wpfa8b630c_06.png"/>
          <p:cNvPicPr/>
          <p:nvPr/>
        </p:nvPicPr>
        <p:blipFill>
          <a:blip r:embed="rId2" cstate="print"/>
          <a:srcRect r="45319"/>
          <a:stretch>
            <a:fillRect/>
          </a:stretch>
        </p:blipFill>
        <p:spPr bwMode="auto">
          <a:xfrm>
            <a:off x="6629400" y="3429000"/>
            <a:ext cx="3505200" cy="4724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838200"/>
            <a:ext cx="7086600" cy="914400"/>
          </a:xfrm>
        </p:spPr>
        <p:txBody>
          <a:bodyPr>
            <a:noAutofit/>
          </a:bodyPr>
          <a:lstStyle/>
          <a:p>
            <a:pPr algn="ctr"/>
            <a:r>
              <a:rPr lang="en-US" sz="1800" dirty="0" smtClean="0">
                <a:solidFill>
                  <a:schemeClr val="bg1">
                    <a:lumMod val="95000"/>
                  </a:schemeClr>
                </a:solidFill>
                <a:effectLst/>
              </a:rPr>
              <a:t>The Travelogue to the Ten Commandments</a:t>
            </a:r>
            <a:r>
              <a:rPr lang="en-US" sz="1800" dirty="0" smtClean="0">
                <a:solidFill>
                  <a:schemeClr val="bg1">
                    <a:lumMod val="95000"/>
                  </a:schemeClr>
                </a:solidFill>
              </a:rPr>
              <a:t/>
            </a:r>
            <a:br>
              <a:rPr lang="en-US" sz="1800" dirty="0" smtClean="0">
                <a:solidFill>
                  <a:schemeClr val="bg1">
                    <a:lumMod val="95000"/>
                  </a:schemeClr>
                </a:solidFill>
              </a:rPr>
            </a:br>
            <a:endParaRPr lang="en-US" sz="1800" b="0" dirty="0">
              <a:solidFill>
                <a:schemeClr val="tx1"/>
              </a:solidFill>
              <a:latin typeface="+mn-lt"/>
            </a:endParaRPr>
          </a:p>
        </p:txBody>
      </p:sp>
      <p:sp>
        <p:nvSpPr>
          <p:cNvPr id="3" name="Content Placeholder 2"/>
          <p:cNvSpPr>
            <a:spLocks noGrp="1"/>
          </p:cNvSpPr>
          <p:nvPr>
            <p:ph idx="1"/>
          </p:nvPr>
        </p:nvSpPr>
        <p:spPr>
          <a:xfrm>
            <a:off x="1143000" y="1600200"/>
            <a:ext cx="8845296" cy="6096000"/>
          </a:xfrm>
        </p:spPr>
        <p:txBody>
          <a:bodyPr/>
          <a:lstStyle/>
          <a:p>
            <a:pPr>
              <a:buNone/>
            </a:pPr>
            <a:r>
              <a:rPr lang="en-US" sz="1400" dirty="0" smtClean="0"/>
              <a:t>The Israelites depart the shore where they landed and enter the Wilderness of Shur on their way to Mt.Horeb, (</a:t>
            </a:r>
            <a:r>
              <a:rPr lang="en-US" sz="1400" i="1" dirty="0" smtClean="0"/>
              <a:t>Jabal Al Lawz)</a:t>
            </a:r>
            <a:r>
              <a:rPr lang="en-US" sz="1400" dirty="0" smtClean="0"/>
              <a:t>, the </a:t>
            </a:r>
            <a:r>
              <a:rPr lang="en-US" sz="1400" b="1" dirty="0" smtClean="0">
                <a:solidFill>
                  <a:schemeClr val="bg1">
                    <a:lumMod val="95000"/>
                  </a:schemeClr>
                </a:solidFill>
              </a:rPr>
              <a:t>real mount Sinai</a:t>
            </a:r>
            <a:r>
              <a:rPr lang="en-US" sz="1400" dirty="0" smtClean="0"/>
              <a:t>, a small mountain, about 2,600 feet tall, but the tallest in the area, on a journey that took about  6 weeks or about 40 days. Israel faced many tests along the way’. It would take a miracle for 2 million to survive in these badlands. And that’s exactly what they got.</a:t>
            </a:r>
          </a:p>
          <a:p>
            <a:pPr>
              <a:buNone/>
            </a:pPr>
            <a:r>
              <a:rPr lang="en-US" sz="1400" dirty="0" smtClean="0"/>
              <a:t> After 3 days the water they carried was exhausted. They were desperate and thirsty. The Scouts had found water but it was not drinkable. Moses threw a branch into the waters which immediately purified them for 2 million plus livestock. For food, bread rained and was gathered in the morning  except on the Sabbath day of rest. Quail were sent into the camp in the evening for meat. Bread and meat continued to follow the them for 40 yeas. Manna was a wondrous food because it was nutritionally complete, delicious, and likely obliterated yearnings or traditional foods. Animals probably ate manna also because the desert certainly did not have enough or the right forage for animals. Josephus says manna tasted like honey cakes</a:t>
            </a:r>
            <a:r>
              <a:rPr lang="en-US" sz="1400" b="1" baseline="30000" dirty="0" smtClean="0"/>
              <a:t>7</a:t>
            </a:r>
            <a:r>
              <a:rPr lang="en-US" sz="1400" dirty="0" smtClean="0"/>
              <a:t>. No way could  a large nation survive 40 years in a environment even the Bible calls a ‘wilderness’ without miraculous water, food and forage. </a:t>
            </a:r>
          </a:p>
        </p:txBody>
      </p:sp>
      <p:pic>
        <p:nvPicPr>
          <p:cNvPr id="4" name="Picture 3" descr="inscription-on-altar-rocks.jpg"/>
          <p:cNvPicPr>
            <a:picLocks noChangeAspect="1"/>
          </p:cNvPicPr>
          <p:nvPr/>
        </p:nvPicPr>
        <p:blipFill>
          <a:blip r:embed="rId3" cstate="print"/>
          <a:stretch>
            <a:fillRect/>
          </a:stretch>
        </p:blipFill>
        <p:spPr>
          <a:xfrm>
            <a:off x="990600" y="4800600"/>
            <a:ext cx="3200400" cy="2272284"/>
          </a:xfrm>
          <a:prstGeom prst="rect">
            <a:avLst/>
          </a:prstGeom>
        </p:spPr>
      </p:pic>
      <p:sp>
        <p:nvSpPr>
          <p:cNvPr id="5" name="TextBox 4"/>
          <p:cNvSpPr txBox="1"/>
          <p:nvPr/>
        </p:nvSpPr>
        <p:spPr>
          <a:xfrm>
            <a:off x="4495800" y="5181600"/>
            <a:ext cx="4876800" cy="1384995"/>
          </a:xfrm>
          <a:prstGeom prst="rect">
            <a:avLst/>
          </a:prstGeom>
          <a:noFill/>
        </p:spPr>
        <p:txBody>
          <a:bodyPr wrap="square" rtlCol="0">
            <a:spAutoFit/>
          </a:bodyPr>
          <a:lstStyle/>
          <a:p>
            <a:r>
              <a:rPr lang="en-US" sz="1400" dirty="0" smtClean="0"/>
              <a:t>Here is one Israeli campsites showing that the golden calf idol was on many minds. These types of glyphs were present at many camp sites. Despite many  wonders and miracles, Israelites found freedom uncomfortable at first  and remained attached to Egypt. Highly displeasing to God after “He took them by the hand and led them from slavery”.</a:t>
            </a: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603504" y="671779"/>
            <a:ext cx="9820656" cy="8624621"/>
          </a:xfrm>
        </p:spPr>
        <p:txBody>
          <a:bodyPr>
            <a:normAutofit/>
          </a:bodyPr>
          <a:lstStyle/>
          <a:p>
            <a:pPr algn="ctr">
              <a:buNone/>
            </a:pPr>
            <a:r>
              <a:rPr lang="en-US" sz="1800" b="1" dirty="0" smtClean="0">
                <a:solidFill>
                  <a:schemeClr val="bg1">
                    <a:lumMod val="95000"/>
                  </a:schemeClr>
                </a:solidFill>
              </a:rPr>
              <a:t>After arriving at Mount Sinai,  again, there was no water. Moses struck this rock called the Rock of Horeb to provide water.</a:t>
            </a:r>
            <a:endParaRPr lang="en-US" sz="1400" b="1" dirty="0" smtClean="0">
              <a:solidFill>
                <a:schemeClr val="bg1">
                  <a:lumMod val="95000"/>
                </a:schemeClr>
              </a:solidFill>
            </a:endParaRPr>
          </a:p>
          <a:p>
            <a:pPr>
              <a:buNone/>
            </a:pPr>
            <a:r>
              <a:rPr lang="en-US" sz="1400" dirty="0" smtClean="0"/>
              <a:t>It is a six stories tall granite rock situated on hill above a plain on the western side of Mount Horeb/Sinai. It is unlike any other rock in the area. The rock is weathered.  There are no differential signs of compression, extension, foliation or bedding on the rock. But there are definite sign of water flow and lots of it. This rock can be seen from Google Earth.                                            </a:t>
            </a:r>
            <a:endParaRPr lang="en-US" sz="1400" dirty="0"/>
          </a:p>
        </p:txBody>
      </p:sp>
      <p:pic>
        <p:nvPicPr>
          <p:cNvPr id="4" name="Picture 3" descr="spit-rock-horeb.jpg"/>
          <p:cNvPicPr>
            <a:picLocks noChangeAspect="1"/>
          </p:cNvPicPr>
          <p:nvPr/>
        </p:nvPicPr>
        <p:blipFill>
          <a:blip r:embed="rId3" cstate="print">
            <a:lum contrast="9000"/>
          </a:blip>
          <a:stretch>
            <a:fillRect/>
          </a:stretch>
        </p:blipFill>
        <p:spPr>
          <a:xfrm>
            <a:off x="914400" y="2362200"/>
            <a:ext cx="6019800" cy="4997570"/>
          </a:xfrm>
          <a:prstGeom prst="rect">
            <a:avLst/>
          </a:prstGeom>
        </p:spPr>
      </p:pic>
      <p:sp>
        <p:nvSpPr>
          <p:cNvPr id="6" name="TextBox 5"/>
          <p:cNvSpPr txBox="1"/>
          <p:nvPr/>
        </p:nvSpPr>
        <p:spPr>
          <a:xfrm>
            <a:off x="7086600" y="2819400"/>
            <a:ext cx="3352800" cy="2677656"/>
          </a:xfrm>
          <a:prstGeom prst="rect">
            <a:avLst/>
          </a:prstGeom>
          <a:noFill/>
        </p:spPr>
        <p:txBody>
          <a:bodyPr wrap="square" rtlCol="0">
            <a:spAutoFit/>
          </a:bodyPr>
          <a:lstStyle/>
          <a:p>
            <a:r>
              <a:rPr lang="en-US" sz="1400" dirty="0" smtClean="0"/>
              <a:t>Poorly sorted but rounded clasts seen below the Rock of Horeb, show  clear evidence of a river bed, not a periodic stream.</a:t>
            </a:r>
          </a:p>
          <a:p>
            <a:endParaRPr lang="en-US" sz="1400" dirty="0" smtClean="0"/>
          </a:p>
          <a:p>
            <a:r>
              <a:rPr lang="en-US" sz="1400" dirty="0" smtClean="0"/>
              <a:t>Degree of sorting increases with transport distance..So the poor sorting points to the rock as standing  close to the water source. Josephus says it was a river</a:t>
            </a:r>
            <a:r>
              <a:rPr lang="en-US" sz="1400" b="1" dirty="0" smtClean="0"/>
              <a:t>*</a:t>
            </a:r>
            <a:endParaRPr lang="en-US" sz="1400" dirty="0" smtClean="0"/>
          </a:p>
          <a:p>
            <a:endParaRPr lang="en-US" sz="1400" dirty="0" smtClean="0"/>
          </a:p>
          <a:p>
            <a:r>
              <a:rPr lang="en-US" sz="1400" b="1" dirty="0" smtClean="0">
                <a:hlinkClick r:id="rId4"/>
              </a:rPr>
              <a:t>See this recent drone footage</a:t>
            </a:r>
            <a:endParaRPr lang="en-US" sz="1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plitrock-horeb2.png"/>
          <p:cNvPicPr>
            <a:picLocks noGrp="1" noChangeAspect="1"/>
          </p:cNvPicPr>
          <p:nvPr>
            <p:ph idx="1"/>
          </p:nvPr>
        </p:nvPicPr>
        <p:blipFill>
          <a:blip r:embed="rId2" cstate="print"/>
          <a:stretch>
            <a:fillRect/>
          </a:stretch>
        </p:blipFill>
        <p:spPr>
          <a:xfrm>
            <a:off x="762000" y="1981200"/>
            <a:ext cx="6324600" cy="5305425"/>
          </a:xfrm>
        </p:spPr>
      </p:pic>
      <p:sp>
        <p:nvSpPr>
          <p:cNvPr id="2" name="Title 1"/>
          <p:cNvSpPr>
            <a:spLocks noGrp="1"/>
          </p:cNvSpPr>
          <p:nvPr>
            <p:ph type="title"/>
          </p:nvPr>
        </p:nvSpPr>
        <p:spPr>
          <a:xfrm>
            <a:off x="685800" y="533400"/>
            <a:ext cx="9966960" cy="457200"/>
          </a:xfrm>
        </p:spPr>
        <p:txBody>
          <a:bodyPr>
            <a:noAutofit/>
          </a:bodyPr>
          <a:lstStyle/>
          <a:p>
            <a:pPr algn="ctr"/>
            <a:r>
              <a:rPr lang="en-US" sz="2000" dirty="0" smtClean="0">
                <a:solidFill>
                  <a:schemeClr val="bg1">
                    <a:lumMod val="95000"/>
                  </a:schemeClr>
                </a:solidFill>
                <a:effectLst/>
              </a:rPr>
              <a:t>Rock of Horeb close up</a:t>
            </a:r>
            <a:endParaRPr lang="en-US" sz="2000" dirty="0">
              <a:solidFill>
                <a:schemeClr val="bg1">
                  <a:lumMod val="95000"/>
                </a:schemeClr>
              </a:solidFill>
              <a:effectLst/>
            </a:endParaRPr>
          </a:p>
        </p:txBody>
      </p:sp>
      <p:sp>
        <p:nvSpPr>
          <p:cNvPr id="6" name="TextBox 5"/>
          <p:cNvSpPr txBox="1"/>
          <p:nvPr/>
        </p:nvSpPr>
        <p:spPr>
          <a:xfrm>
            <a:off x="609600" y="914401"/>
            <a:ext cx="9067800" cy="1046440"/>
          </a:xfrm>
          <a:prstGeom prst="rect">
            <a:avLst/>
          </a:prstGeom>
          <a:noFill/>
        </p:spPr>
        <p:txBody>
          <a:bodyPr wrap="square" rtlCol="0">
            <a:spAutoFit/>
          </a:bodyPr>
          <a:lstStyle/>
          <a:p>
            <a:r>
              <a:rPr lang="en-US" sz="1600" dirty="0" smtClean="0"/>
              <a:t>Solitary Rock of </a:t>
            </a:r>
            <a:r>
              <a:rPr lang="en-US" sz="1600" dirty="0" err="1" smtClean="0"/>
              <a:t>Horeb</a:t>
            </a:r>
            <a:r>
              <a:rPr lang="en-US" sz="1600" dirty="0" smtClean="0"/>
              <a:t> showing  weathering and surrounded by rock fragments. It is a fine grained granite so it likely cooled quickly as an pluton, dike, or sill extrusion. Water which came out did not have enough energy to sort the clasts better. </a:t>
            </a:r>
          </a:p>
          <a:p>
            <a:endParaRPr lang="en-US" sz="1400" dirty="0" smtClean="0"/>
          </a:p>
        </p:txBody>
      </p:sp>
      <p:pic>
        <p:nvPicPr>
          <p:cNvPr id="9" name="Picture 8" descr="bottom-rock-horeb.jpg"/>
          <p:cNvPicPr>
            <a:picLocks noChangeAspect="1"/>
          </p:cNvPicPr>
          <p:nvPr/>
        </p:nvPicPr>
        <p:blipFill>
          <a:blip r:embed="rId3" cstate="print"/>
          <a:stretch>
            <a:fillRect/>
          </a:stretch>
        </p:blipFill>
        <p:spPr>
          <a:xfrm>
            <a:off x="6934200" y="1600200"/>
            <a:ext cx="2895600" cy="5842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9820656" cy="466719"/>
          </a:xfrm>
        </p:spPr>
        <p:txBody>
          <a:bodyPr>
            <a:normAutofit/>
          </a:bodyPr>
          <a:lstStyle/>
          <a:p>
            <a:pPr algn="ctr"/>
            <a:r>
              <a:rPr lang="en-US" sz="2000" dirty="0" smtClean="0">
                <a:solidFill>
                  <a:schemeClr val="bg1">
                    <a:lumMod val="95000"/>
                  </a:schemeClr>
                </a:solidFill>
                <a:effectLst/>
              </a:rPr>
              <a:t>Mount Sinai, Horeb or Jabal Al Lawz</a:t>
            </a:r>
            <a:endParaRPr lang="en-US" sz="2000" dirty="0">
              <a:solidFill>
                <a:schemeClr val="bg1">
                  <a:lumMod val="95000"/>
                </a:schemeClr>
              </a:solidFill>
              <a:effectLst/>
            </a:endParaRPr>
          </a:p>
        </p:txBody>
      </p:sp>
      <p:pic>
        <p:nvPicPr>
          <p:cNvPr id="5" name="Picture 4" descr="scorched-peak.png"/>
          <p:cNvPicPr>
            <a:picLocks noChangeAspect="1"/>
          </p:cNvPicPr>
          <p:nvPr/>
        </p:nvPicPr>
        <p:blipFill>
          <a:blip r:embed="rId3" cstate="print"/>
          <a:srcRect l="7667" t="2979" r="20778" b="6158"/>
          <a:stretch>
            <a:fillRect/>
          </a:stretch>
        </p:blipFill>
        <p:spPr>
          <a:xfrm>
            <a:off x="457200" y="1219200"/>
            <a:ext cx="4267200" cy="4648200"/>
          </a:xfrm>
          <a:prstGeom prst="rect">
            <a:avLst/>
          </a:prstGeom>
        </p:spPr>
      </p:pic>
      <p:pic>
        <p:nvPicPr>
          <p:cNvPr id="6" name="Picture 5" descr="Object-at-mt-horeb.png"/>
          <p:cNvPicPr>
            <a:picLocks noChangeAspect="1"/>
          </p:cNvPicPr>
          <p:nvPr/>
        </p:nvPicPr>
        <p:blipFill>
          <a:blip r:embed="rId4" cstate="print"/>
          <a:srcRect l="34121" t="7456" r="5445" b="7551"/>
          <a:stretch>
            <a:fillRect/>
          </a:stretch>
        </p:blipFill>
        <p:spPr>
          <a:xfrm>
            <a:off x="4800600" y="1219200"/>
            <a:ext cx="4343400" cy="4343400"/>
          </a:xfrm>
          <a:prstGeom prst="rect">
            <a:avLst/>
          </a:prstGeom>
        </p:spPr>
      </p:pic>
      <p:sp>
        <p:nvSpPr>
          <p:cNvPr id="7" name="TextBox 6"/>
          <p:cNvSpPr txBox="1"/>
          <p:nvPr/>
        </p:nvSpPr>
        <p:spPr>
          <a:xfrm>
            <a:off x="9144000" y="1295400"/>
            <a:ext cx="1447800" cy="1815882"/>
          </a:xfrm>
          <a:prstGeom prst="rect">
            <a:avLst/>
          </a:prstGeom>
          <a:noFill/>
        </p:spPr>
        <p:txBody>
          <a:bodyPr wrap="square" rtlCol="0">
            <a:spAutoFit/>
          </a:bodyPr>
          <a:lstStyle/>
          <a:p>
            <a:r>
              <a:rPr lang="en-US" sz="1400" b="1" dirty="0" smtClean="0">
                <a:solidFill>
                  <a:srgbClr val="C00000"/>
                </a:solidFill>
              </a:rPr>
              <a:t>Forbidden</a:t>
            </a:r>
            <a:r>
              <a:rPr lang="en-US" sz="1400" dirty="0" smtClean="0">
                <a:solidFill>
                  <a:srgbClr val="C00000"/>
                </a:solidFill>
              </a:rPr>
              <a:t> Entire site is strung with 8 foot high fence topped by sturdy barbed wire. This is the guardhouse </a:t>
            </a:r>
            <a:endParaRPr lang="en-US" sz="1400" dirty="0">
              <a:solidFill>
                <a:srgbClr val="C00000"/>
              </a:solidFill>
            </a:endParaRPr>
          </a:p>
        </p:txBody>
      </p:sp>
      <p:cxnSp>
        <p:nvCxnSpPr>
          <p:cNvPr id="9" name="Straight Arrow Connector 8"/>
          <p:cNvCxnSpPr/>
          <p:nvPr/>
        </p:nvCxnSpPr>
        <p:spPr>
          <a:xfrm flipH="1">
            <a:off x="8534400" y="3200400"/>
            <a:ext cx="609600" cy="6096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0" y="5943600"/>
            <a:ext cx="9601200" cy="2677656"/>
          </a:xfrm>
          <a:prstGeom prst="rect">
            <a:avLst/>
          </a:prstGeom>
          <a:noFill/>
        </p:spPr>
        <p:txBody>
          <a:bodyPr wrap="square" rtlCol="0">
            <a:spAutoFit/>
          </a:bodyPr>
          <a:lstStyle/>
          <a:p>
            <a:pPr>
              <a:buNone/>
            </a:pPr>
            <a:r>
              <a:rPr lang="en-US" sz="1400" dirty="0" smtClean="0"/>
              <a:t>The top 1/3 of Mt. Sinai (Horeb) is covered with </a:t>
            </a:r>
            <a:r>
              <a:rPr lang="en-US" sz="1400" b="1" dirty="0" smtClean="0">
                <a:solidFill>
                  <a:srgbClr val="0066FF"/>
                </a:solidFill>
              </a:rPr>
              <a:t>obsidian, an volcanic, extrusive, </a:t>
            </a:r>
            <a:r>
              <a:rPr lang="en-US" sz="1400" b="1" dirty="0" smtClean="0">
                <a:solidFill>
                  <a:srgbClr val="0066FF"/>
                </a:solidFill>
              </a:rPr>
              <a:t>glassy, </a:t>
            </a:r>
            <a:r>
              <a:rPr lang="en-US" sz="1400" b="1" dirty="0" smtClean="0">
                <a:solidFill>
                  <a:srgbClr val="0066FF"/>
                </a:solidFill>
              </a:rPr>
              <a:t>igneous </a:t>
            </a:r>
            <a:r>
              <a:rPr lang="en-US" sz="1400" b="1" dirty="0" smtClean="0">
                <a:solidFill>
                  <a:srgbClr val="0066FF"/>
                </a:solidFill>
              </a:rPr>
              <a:t>rock. It has silicon-oxygen covalent bonds but they are not organized into </a:t>
            </a:r>
            <a:r>
              <a:rPr lang="en-US" sz="1400" b="1" dirty="0" smtClean="0">
                <a:solidFill>
                  <a:srgbClr val="0066FF"/>
                </a:solidFill>
              </a:rPr>
              <a:t>a </a:t>
            </a:r>
            <a:r>
              <a:rPr lang="en-US" sz="1400" b="1" dirty="0" smtClean="0">
                <a:solidFill>
                  <a:srgbClr val="0066FF"/>
                </a:solidFill>
              </a:rPr>
              <a:t> repeating structure </a:t>
            </a:r>
            <a:r>
              <a:rPr lang="en-US" sz="1400" b="1" dirty="0" smtClean="0">
                <a:solidFill>
                  <a:srgbClr val="0066FF"/>
                </a:solidFill>
              </a:rPr>
              <a:t>to hold it together for strength. So it does not </a:t>
            </a:r>
            <a:r>
              <a:rPr lang="en-US" sz="1400" b="1" smtClean="0">
                <a:solidFill>
                  <a:srgbClr val="0066FF"/>
                </a:solidFill>
              </a:rPr>
              <a:t>weather well, </a:t>
            </a:r>
            <a:r>
              <a:rPr lang="en-US" sz="1400" b="1" dirty="0" smtClean="0">
                <a:solidFill>
                  <a:srgbClr val="0066FF"/>
                </a:solidFill>
              </a:rPr>
              <a:t>geologicall</a:t>
            </a:r>
            <a:r>
              <a:rPr lang="en-US" sz="1400" b="1" dirty="0" smtClean="0">
                <a:solidFill>
                  <a:srgbClr val="0066FF"/>
                </a:solidFill>
              </a:rPr>
              <a:t>y speaking, like </a:t>
            </a:r>
            <a:r>
              <a:rPr lang="en-US" sz="1400" b="1" smtClean="0">
                <a:solidFill>
                  <a:srgbClr val="0066FF"/>
                </a:solidFill>
              </a:rPr>
              <a:t>the parent </a:t>
            </a:r>
            <a:r>
              <a:rPr lang="en-US" sz="1400" b="1" dirty="0" smtClean="0">
                <a:solidFill>
                  <a:srgbClr val="0066FF"/>
                </a:solidFill>
              </a:rPr>
              <a:t>granite</a:t>
            </a:r>
            <a:r>
              <a:rPr lang="en-US" sz="1400" b="1" dirty="0" smtClean="0">
                <a:solidFill>
                  <a:srgbClr val="0066FF"/>
                </a:solidFill>
              </a:rPr>
              <a:t>. </a:t>
            </a:r>
            <a:r>
              <a:rPr lang="en-US" sz="1400" dirty="0" smtClean="0"/>
              <a:t> </a:t>
            </a:r>
            <a:r>
              <a:rPr lang="en-US" sz="1400" dirty="0" smtClean="0"/>
              <a:t>It is formed when silicon rich felsic magma </a:t>
            </a:r>
            <a:r>
              <a:rPr lang="en-US" sz="1400" b="1" dirty="0" smtClean="0"/>
              <a:t>(from the granite)  </a:t>
            </a:r>
            <a:r>
              <a:rPr lang="en-US" sz="1400" dirty="0" smtClean="0"/>
              <a:t>is suddenly cooled. Since this is a transform boundary there are no lava flows or volcanic mountain building. Obsidian is not found elsewhere except here. The surrounding topography is highly eroded, but not the obsidian clasts which are definitely much more recent</a:t>
            </a:r>
            <a:r>
              <a:rPr lang="en-US" sz="1400" b="1" dirty="0" smtClean="0"/>
              <a:t>! Bible says the coming of the Lord “in fire like a furnace blackened the mountain”. The obsidian is the fingerprint  left by the Lord. </a:t>
            </a:r>
          </a:p>
          <a:p>
            <a:pPr>
              <a:buNone/>
            </a:pPr>
            <a:endParaRPr lang="en-US" sz="1400" b="1" dirty="0" smtClean="0"/>
          </a:p>
          <a:p>
            <a:pPr>
              <a:buNone/>
            </a:pPr>
            <a:r>
              <a:rPr lang="en-US" sz="1400" dirty="0" smtClean="0"/>
              <a:t>Note the slight cleft at the top of Mt Sinai where Moses stood to announce receipt of the Ten Commandments The acoustics are excellent and 2 million Israelites could have heard him. A little ways down is the cave described in the Bible, where Elijah is thought to have hidden from Jezebel 1,400 years later.</a:t>
            </a:r>
          </a:p>
          <a:p>
            <a:endParaRPr lang="en-US" sz="1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0" y="1219200"/>
            <a:ext cx="1600200" cy="329184"/>
          </a:xfrm>
        </p:spPr>
        <p:txBody>
          <a:bodyPr>
            <a:normAutofit/>
          </a:bodyPr>
          <a:lstStyle/>
          <a:p>
            <a:r>
              <a:rPr lang="en-US" sz="1800" dirty="0" smtClean="0">
                <a:solidFill>
                  <a:schemeClr val="bg1">
                    <a:lumMod val="95000"/>
                  </a:schemeClr>
                </a:solidFill>
                <a:latin typeface="+mn-lt"/>
              </a:rPr>
              <a:t/>
            </a:r>
            <a:br>
              <a:rPr lang="en-US" sz="1800" dirty="0" smtClean="0">
                <a:solidFill>
                  <a:schemeClr val="bg1">
                    <a:lumMod val="95000"/>
                  </a:schemeClr>
                </a:solidFill>
                <a:latin typeface="+mn-lt"/>
              </a:rPr>
            </a:br>
            <a:r>
              <a:rPr lang="en-US" sz="1800" dirty="0" smtClean="0">
                <a:solidFill>
                  <a:schemeClr val="bg1">
                    <a:lumMod val="95000"/>
                  </a:schemeClr>
                </a:solidFill>
                <a:latin typeface="+mn-lt"/>
              </a:rPr>
              <a:t/>
            </a:r>
            <a:br>
              <a:rPr lang="en-US" sz="1800" dirty="0" smtClean="0">
                <a:solidFill>
                  <a:schemeClr val="bg1">
                    <a:lumMod val="95000"/>
                  </a:schemeClr>
                </a:solidFill>
                <a:latin typeface="+mn-lt"/>
              </a:rPr>
            </a:br>
            <a:r>
              <a:rPr lang="en-US" sz="1800" dirty="0" smtClean="0">
                <a:solidFill>
                  <a:schemeClr val="bg1">
                    <a:lumMod val="95000"/>
                  </a:schemeClr>
                </a:solidFill>
                <a:latin typeface="+mn-lt"/>
              </a:rPr>
              <a:t/>
            </a:r>
            <a:br>
              <a:rPr lang="en-US" sz="1800" dirty="0" smtClean="0">
                <a:solidFill>
                  <a:schemeClr val="bg1">
                    <a:lumMod val="95000"/>
                  </a:schemeClr>
                </a:solidFill>
                <a:latin typeface="+mn-lt"/>
              </a:rPr>
            </a:br>
            <a:r>
              <a:rPr lang="en-US" sz="1800" dirty="0" smtClean="0"/>
              <a:t/>
            </a:r>
            <a:br>
              <a:rPr lang="en-US" sz="1800" dirty="0" smtClean="0"/>
            </a:br>
            <a:endParaRPr lang="en-US" sz="1800" dirty="0">
              <a:solidFill>
                <a:schemeClr val="bg1">
                  <a:lumMod val="95000"/>
                </a:schemeClr>
              </a:solidFill>
              <a:latin typeface="+mn-lt"/>
            </a:endParaRPr>
          </a:p>
        </p:txBody>
      </p:sp>
      <p:pic>
        <p:nvPicPr>
          <p:cNvPr id="6" name="Picture 5" descr="menorah-glyph.png"/>
          <p:cNvPicPr>
            <a:picLocks noChangeAspect="1"/>
          </p:cNvPicPr>
          <p:nvPr/>
        </p:nvPicPr>
        <p:blipFill>
          <a:blip r:embed="rId3" cstate="print"/>
          <a:stretch>
            <a:fillRect/>
          </a:stretch>
        </p:blipFill>
        <p:spPr>
          <a:xfrm>
            <a:off x="533400" y="3657600"/>
            <a:ext cx="5586916" cy="4419600"/>
          </a:xfrm>
          <a:prstGeom prst="rect">
            <a:avLst/>
          </a:prstGeom>
        </p:spPr>
      </p:pic>
      <p:sp>
        <p:nvSpPr>
          <p:cNvPr id="8" name="TextBox 7"/>
          <p:cNvSpPr txBox="1"/>
          <p:nvPr/>
        </p:nvSpPr>
        <p:spPr>
          <a:xfrm>
            <a:off x="609600" y="3657600"/>
            <a:ext cx="4495800" cy="738664"/>
          </a:xfrm>
          <a:prstGeom prst="rect">
            <a:avLst/>
          </a:prstGeom>
          <a:noFill/>
        </p:spPr>
        <p:txBody>
          <a:bodyPr wrap="square" rtlCol="0">
            <a:spAutoFit/>
          </a:bodyPr>
          <a:lstStyle/>
          <a:p>
            <a:r>
              <a:rPr lang="en-US" sz="1400" dirty="0" smtClean="0"/>
              <a:t>Oldest known picture of the Menorah carved into rock at camp site. Israel stayed in the area about a year.</a:t>
            </a:r>
          </a:p>
          <a:p>
            <a:endParaRPr lang="en-US" sz="1400" dirty="0"/>
          </a:p>
        </p:txBody>
      </p:sp>
      <p:pic>
        <p:nvPicPr>
          <p:cNvPr id="13" name="Content Placeholder 12" descr="fence-around-horeb.png"/>
          <p:cNvPicPr>
            <a:picLocks noGrp="1" noChangeAspect="1"/>
          </p:cNvPicPr>
          <p:nvPr>
            <p:ph idx="1"/>
          </p:nvPr>
        </p:nvPicPr>
        <p:blipFill>
          <a:blip r:embed="rId4" cstate="print"/>
          <a:stretch>
            <a:fillRect/>
          </a:stretch>
        </p:blipFill>
        <p:spPr>
          <a:xfrm>
            <a:off x="1197588" y="838200"/>
            <a:ext cx="4158023" cy="2819400"/>
          </a:xfrm>
        </p:spPr>
      </p:pic>
      <p:sp>
        <p:nvSpPr>
          <p:cNvPr id="12" name="TextBox 11"/>
          <p:cNvSpPr txBox="1"/>
          <p:nvPr/>
        </p:nvSpPr>
        <p:spPr>
          <a:xfrm>
            <a:off x="838200" y="533400"/>
            <a:ext cx="2514600" cy="307777"/>
          </a:xfrm>
          <a:prstGeom prst="rect">
            <a:avLst/>
          </a:prstGeom>
          <a:noFill/>
        </p:spPr>
        <p:txBody>
          <a:bodyPr wrap="square" rtlCol="0">
            <a:spAutoFit/>
          </a:bodyPr>
          <a:lstStyle/>
          <a:p>
            <a:r>
              <a:rPr lang="en-US" sz="1400" dirty="0" smtClean="0"/>
              <a:t>Mt. Sinai with black crown</a:t>
            </a:r>
            <a:endParaRPr lang="en-US" sz="1400" dirty="0"/>
          </a:p>
        </p:txBody>
      </p:sp>
      <p:pic>
        <p:nvPicPr>
          <p:cNvPr id="14" name="Picture 13" descr="fence-around-horeb.png"/>
          <p:cNvPicPr>
            <a:picLocks noChangeAspect="1"/>
          </p:cNvPicPr>
          <p:nvPr/>
        </p:nvPicPr>
        <p:blipFill>
          <a:blip r:embed="rId4" cstate="print"/>
          <a:stretch>
            <a:fillRect/>
          </a:stretch>
        </p:blipFill>
        <p:spPr>
          <a:xfrm>
            <a:off x="5105400" y="2362200"/>
            <a:ext cx="5468284" cy="3809999"/>
          </a:xfrm>
          <a:prstGeom prst="rect">
            <a:avLst/>
          </a:prstGeom>
        </p:spPr>
      </p:pic>
      <p:pic>
        <p:nvPicPr>
          <p:cNvPr id="10" name="Picture 2" descr="https://wyattmuseum.com/wyatt/wp-content/uploads/2013/12/lm-178-Large-660x330.jpg"/>
          <p:cNvPicPr>
            <a:picLocks noChangeAspect="1" noChangeArrowheads="1"/>
          </p:cNvPicPr>
          <p:nvPr/>
        </p:nvPicPr>
        <p:blipFill>
          <a:blip r:embed="rId5" cstate="print"/>
          <a:srcRect/>
          <a:stretch>
            <a:fillRect/>
          </a:stretch>
        </p:blipFill>
        <p:spPr bwMode="auto">
          <a:xfrm>
            <a:off x="685800" y="457200"/>
            <a:ext cx="5638800" cy="3143250"/>
          </a:xfrm>
          <a:prstGeom prst="rect">
            <a:avLst/>
          </a:prstGeom>
          <a:noFill/>
        </p:spPr>
      </p:pic>
      <p:sp>
        <p:nvSpPr>
          <p:cNvPr id="16" name="TextBox 15"/>
          <p:cNvSpPr txBox="1"/>
          <p:nvPr/>
        </p:nvSpPr>
        <p:spPr>
          <a:xfrm>
            <a:off x="3733800" y="685800"/>
            <a:ext cx="2743200" cy="523220"/>
          </a:xfrm>
          <a:prstGeom prst="rect">
            <a:avLst/>
          </a:prstGeom>
          <a:noFill/>
        </p:spPr>
        <p:txBody>
          <a:bodyPr wrap="square" rtlCol="0">
            <a:spAutoFit/>
          </a:bodyPr>
          <a:lstStyle/>
          <a:p>
            <a:r>
              <a:rPr lang="en-US" sz="1400" b="1" dirty="0" smtClean="0"/>
              <a:t>Blackened  crown of Mt Sinai</a:t>
            </a:r>
          </a:p>
          <a:p>
            <a:endParaRPr lang="en-US" sz="1400" dirty="0"/>
          </a:p>
        </p:txBody>
      </p:sp>
      <p:sp>
        <p:nvSpPr>
          <p:cNvPr id="17" name="Rectangle 16"/>
          <p:cNvSpPr/>
          <p:nvPr/>
        </p:nvSpPr>
        <p:spPr>
          <a:xfrm>
            <a:off x="6629400" y="1143000"/>
            <a:ext cx="3810000" cy="738664"/>
          </a:xfrm>
          <a:prstGeom prst="rect">
            <a:avLst/>
          </a:prstGeom>
        </p:spPr>
        <p:txBody>
          <a:bodyPr wrap="square">
            <a:spAutoFit/>
          </a:bodyPr>
          <a:lstStyle/>
          <a:p>
            <a:pPr lvl="0"/>
            <a:r>
              <a:rPr lang="en-US" sz="1400" dirty="0" smtClean="0">
                <a:solidFill>
                  <a:prstClr val="black"/>
                </a:solidFill>
              </a:rPr>
              <a:t>Fence surrounds Mt Sinai complex. Woman gazes upon the altar to the Golden Calf. Hebrew glyphs can be seen carved into rocks. </a:t>
            </a:r>
            <a:endParaRPr lang="en-US" sz="1400" dirty="0" smtClean="0">
              <a:solidFill>
                <a:prstClr val="white">
                  <a:lumMod val="95000"/>
                </a:prst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9820656" cy="636656"/>
          </a:xfrm>
        </p:spPr>
        <p:txBody>
          <a:bodyPr>
            <a:normAutofit/>
          </a:bodyPr>
          <a:lstStyle/>
          <a:p>
            <a:pPr algn="ctr"/>
            <a:r>
              <a:rPr lang="en-US" sz="2800" dirty="0" smtClean="0">
                <a:solidFill>
                  <a:schemeClr val="bg1">
                    <a:lumMod val="95000"/>
                  </a:schemeClr>
                </a:solidFill>
                <a:effectLst/>
              </a:rPr>
              <a:t>So How Did Moses Cross the Gulf of Aqaba?</a:t>
            </a:r>
            <a:endParaRPr lang="en-US" sz="2800" dirty="0">
              <a:solidFill>
                <a:schemeClr val="bg1">
                  <a:lumMod val="95000"/>
                </a:schemeClr>
              </a:solidFill>
              <a:effectLst/>
            </a:endParaRPr>
          </a:p>
        </p:txBody>
      </p:sp>
      <p:sp>
        <p:nvSpPr>
          <p:cNvPr id="4" name="TextBox 3"/>
          <p:cNvSpPr txBox="1"/>
          <p:nvPr/>
        </p:nvSpPr>
        <p:spPr>
          <a:xfrm>
            <a:off x="990600" y="1447800"/>
            <a:ext cx="9372600" cy="5170646"/>
          </a:xfrm>
          <a:prstGeom prst="rect">
            <a:avLst/>
          </a:prstGeom>
          <a:noFill/>
        </p:spPr>
        <p:txBody>
          <a:bodyPr wrap="square" rtlCol="0">
            <a:spAutoFit/>
          </a:bodyPr>
          <a:lstStyle/>
          <a:p>
            <a:r>
              <a:rPr lang="en-US" dirty="0" smtClean="0"/>
              <a:t>		</a:t>
            </a:r>
          </a:p>
          <a:p>
            <a:pPr algn="ctr"/>
            <a:r>
              <a:rPr lang="en-US" dirty="0" smtClean="0"/>
              <a:t>Fault-block mountain building that raised a slip-dip land bridge adding seismicity for the final touches in just the right spot.	</a:t>
            </a:r>
          </a:p>
          <a:p>
            <a:pPr algn="ctr"/>
            <a:r>
              <a:rPr lang="en-US" dirty="0" smtClean="0"/>
              <a:t>			 </a:t>
            </a:r>
          </a:p>
          <a:p>
            <a:pPr algn="ctr">
              <a:defRPr/>
            </a:pPr>
            <a:r>
              <a:rPr lang="en-US" dirty="0" smtClean="0"/>
              <a:t>Well sorted, smoothed, rounded clasts from a mighty river basin receptacle  draining hundreds of square miles water shed which paved the bridge. </a:t>
            </a:r>
          </a:p>
          <a:p>
            <a:pPr algn="ctr">
              <a:defRPr/>
            </a:pPr>
            <a:endParaRPr lang="en-US" dirty="0" smtClean="0"/>
          </a:p>
          <a:p>
            <a:pPr algn="ctr">
              <a:defRPr/>
            </a:pPr>
            <a:r>
              <a:rPr lang="en-US" dirty="0" smtClean="0"/>
              <a:t>A gentle wind which dried the paved bridge.</a:t>
            </a:r>
          </a:p>
          <a:p>
            <a:pPr algn="ctr">
              <a:defRPr/>
            </a:pPr>
            <a:endParaRPr lang="en-US" dirty="0" smtClean="0"/>
          </a:p>
          <a:p>
            <a:pPr algn="ctr">
              <a:defRPr/>
            </a:pPr>
            <a:r>
              <a:rPr lang="en-US" dirty="0" smtClean="0"/>
              <a:t>A tower of fire to light the way.</a:t>
            </a:r>
          </a:p>
          <a:p>
            <a:pPr algn="ctr">
              <a:defRPr/>
            </a:pPr>
            <a:endParaRPr lang="en-US" dirty="0" smtClean="0"/>
          </a:p>
          <a:p>
            <a:pPr algn="ctr">
              <a:defRPr/>
            </a:pPr>
            <a:r>
              <a:rPr lang="en-US" dirty="0" smtClean="0"/>
              <a:t>And a lot of help from God who left  fingerprints in fried, igneous rocks on Mt Sinai after He wrote the Ten Commandments.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1061720"/>
            <a:ext cx="9875520" cy="7341340"/>
          </a:xfrm>
        </p:spPr>
        <p:txBody>
          <a:bodyPr wrap="square">
            <a:spAutoFit/>
          </a:bodyPr>
          <a:lstStyle/>
          <a:p>
            <a:pPr algn="ctr">
              <a:buNone/>
            </a:pPr>
            <a:r>
              <a:rPr lang="en-US" sz="1800" b="1" dirty="0" smtClean="0">
                <a:solidFill>
                  <a:srgbClr val="0070C0"/>
                </a:solidFill>
              </a:rPr>
              <a:t>Historians, archaeologists and Egyptologists have the consensus that the there is no evidence that  Exodus event happened as described in the Bible.</a:t>
            </a:r>
          </a:p>
          <a:p>
            <a:pPr>
              <a:buNone/>
            </a:pPr>
            <a:r>
              <a:rPr lang="en-US" sz="1800" b="1" dirty="0" smtClean="0"/>
              <a:t>“No archaeological</a:t>
            </a:r>
            <a:r>
              <a:rPr lang="en-US" sz="1800" dirty="0" smtClean="0"/>
              <a:t>, scholarly verified evidence has been found that confirms the crossing of the Red Sea ever took place</a:t>
            </a:r>
            <a:r>
              <a:rPr lang="en-US" sz="1800" b="1" dirty="0" smtClean="0"/>
              <a:t>” </a:t>
            </a:r>
            <a:r>
              <a:rPr lang="en-US" sz="1800" dirty="0" smtClean="0">
                <a:solidFill>
                  <a:schemeClr val="bg1">
                    <a:lumMod val="95000"/>
                  </a:schemeClr>
                </a:solidFill>
              </a:rPr>
              <a:t>– Wikipedia.</a:t>
            </a:r>
          </a:p>
          <a:p>
            <a:pPr fontAlgn="base">
              <a:buNone/>
            </a:pPr>
            <a:r>
              <a:rPr lang="en-US" sz="1800" dirty="0" smtClean="0"/>
              <a:t>“There has never been any proof that the Israelites were enslaved in Ancient Egypt – and it is questioned if the figure of Moses ever existed.”  (They never heard of the </a:t>
            </a:r>
            <a:r>
              <a:rPr lang="en-US" sz="1800" b="1" dirty="0" smtClean="0">
                <a:solidFill>
                  <a:srgbClr val="0066FF"/>
                </a:solidFill>
              </a:rPr>
              <a:t>Papyrus Ipuwer </a:t>
            </a:r>
            <a:r>
              <a:rPr lang="en-US" sz="1800" dirty="0" smtClean="0"/>
              <a:t>in the Dutch National Museum of Antiquities in Leiden, Netherlands).  </a:t>
            </a:r>
          </a:p>
          <a:p>
            <a:pPr fontAlgn="base">
              <a:buNone/>
            </a:pPr>
            <a:r>
              <a:rPr lang="en-US" sz="1800" dirty="0" smtClean="0"/>
              <a:t>Some suggestions have been offered – such as a freak tidal event or tsunami, Tsunami waters return very swiftly and the sea could not stay open for </a:t>
            </a:r>
            <a:r>
              <a:rPr lang="en-US" sz="1800" b="1" dirty="0" smtClean="0">
                <a:solidFill>
                  <a:srgbClr val="0070C0"/>
                </a:solidFill>
              </a:rPr>
              <a:t>24 hours </a:t>
            </a:r>
            <a:r>
              <a:rPr lang="en-US" sz="1800" dirty="0" smtClean="0"/>
              <a:t>which was required to get</a:t>
            </a:r>
          </a:p>
          <a:p>
            <a:pPr fontAlgn="base">
              <a:buNone/>
            </a:pPr>
            <a:r>
              <a:rPr lang="en-US" sz="1800" dirty="0" smtClean="0"/>
              <a:t>	 </a:t>
            </a:r>
            <a:r>
              <a:rPr lang="en-US" sz="1800" b="1" dirty="0" smtClean="0">
                <a:solidFill>
                  <a:srgbClr val="0070C0"/>
                </a:solidFill>
              </a:rPr>
              <a:t>2 million people across. </a:t>
            </a:r>
          </a:p>
          <a:p>
            <a:pPr fontAlgn="base">
              <a:buNone/>
            </a:pPr>
            <a:r>
              <a:rPr lang="en-US" sz="1800" dirty="0" smtClean="0"/>
              <a:t>Also, the Red Sea is a mistranslation of Reed Sea which refers to a lake where the Israelites could shelter but Pharaoh’s chariots ended up bogging down, so Israel escaped.</a:t>
            </a:r>
          </a:p>
          <a:p>
            <a:pPr fontAlgn="base">
              <a:buNone/>
            </a:pPr>
            <a:r>
              <a:rPr lang="en-US" sz="1800" dirty="0" smtClean="0"/>
              <a:t>When books and articles like the </a:t>
            </a:r>
            <a:r>
              <a:rPr lang="en-US" sz="1800" i="1" dirty="0" smtClean="0"/>
              <a:t>Exodus Case, </a:t>
            </a:r>
            <a:r>
              <a:rPr lang="en-US" sz="1800" dirty="0" smtClean="0"/>
              <a:t>(principal source for this presentation), are published , archaeology groups claim, “junk science”, and its investigators, ‘hoaxers’ with no formal archaeology training”.. Naysayers and deniers will always mock</a:t>
            </a:r>
            <a:r>
              <a:rPr lang="en-US" sz="1800" b="1" dirty="0" smtClean="0"/>
              <a:t>.</a:t>
            </a:r>
            <a:r>
              <a:rPr lang="en-US" sz="1800" dirty="0" smtClean="0"/>
              <a:t> </a:t>
            </a:r>
            <a:r>
              <a:rPr lang="en-US" sz="1800" dirty="0" smtClean="0">
                <a:solidFill>
                  <a:srgbClr val="0066FF"/>
                </a:solidFill>
              </a:rPr>
              <a:t>God loves amateurs and all things are possible with HIM.</a:t>
            </a:r>
            <a:endParaRPr lang="en-US" sz="1800" b="1" dirty="0" smtClean="0"/>
          </a:p>
          <a:p>
            <a:pPr fontAlgn="base">
              <a:buNone/>
            </a:pPr>
            <a:endParaRPr lang="en-US" sz="1800" b="1" dirty="0" smtClean="0">
              <a:solidFill>
                <a:srgbClr val="0070C0"/>
              </a:solidFill>
            </a:endParaRPr>
          </a:p>
          <a:p>
            <a:pPr algn="ctr" fontAlgn="base">
              <a:buNone/>
            </a:pPr>
            <a:r>
              <a:rPr lang="en-US" sz="1800" b="1" dirty="0" smtClean="0">
                <a:solidFill>
                  <a:srgbClr val="0070C0"/>
                </a:solidFill>
              </a:rPr>
              <a:t>But  also there is evidence that a mass migration took place at this spot with unique geological finding that contributed to this exodus.</a:t>
            </a:r>
          </a:p>
          <a:p>
            <a:pPr fontAlgn="base">
              <a:buNone/>
            </a:pPr>
            <a:endParaRPr lang="en-US" dirty="0" smtClean="0"/>
          </a:p>
          <a:p>
            <a:pPr fontAlgn="base">
              <a:buNone/>
            </a:pPr>
            <a:endParaRPr lang="en-US" sz="1400" dirty="0" smtClean="0"/>
          </a:p>
          <a:p>
            <a:pPr fontAlgn="base">
              <a:buNone/>
            </a:pPr>
            <a:endParaRPr lang="en-US" sz="1400" dirty="0" smtClean="0"/>
          </a:p>
          <a:p>
            <a:pPr fontAlgn="base">
              <a:buNone/>
            </a:pPr>
            <a:endParaRPr lang="en-US" sz="1400" dirty="0"/>
          </a:p>
        </p:txBody>
      </p:sp>
      <p:sp>
        <p:nvSpPr>
          <p:cNvPr id="2" name="Title 1"/>
          <p:cNvSpPr>
            <a:spLocks noGrp="1"/>
          </p:cNvSpPr>
          <p:nvPr>
            <p:ph type="title"/>
          </p:nvPr>
        </p:nvSpPr>
        <p:spPr>
          <a:xfrm>
            <a:off x="548640" y="347875"/>
            <a:ext cx="9875520" cy="713845"/>
          </a:xfrm>
        </p:spPr>
        <p:txBody>
          <a:bodyPr>
            <a:normAutofit/>
          </a:bodyPr>
          <a:lstStyle/>
          <a:p>
            <a:pPr algn="ctr"/>
            <a:r>
              <a:rPr lang="en-US" sz="2500" dirty="0" smtClean="0">
                <a:solidFill>
                  <a:schemeClr val="bg1">
                    <a:lumMod val="95000"/>
                  </a:schemeClr>
                </a:solidFill>
                <a:effectLst/>
              </a:rPr>
              <a:t>What Archaeological Naysayers and Experts Said</a:t>
            </a:r>
            <a:endParaRPr lang="en-US" sz="2500" dirty="0">
              <a:solidFill>
                <a:schemeClr val="bg1">
                  <a:lumMod val="95000"/>
                </a:schemeClr>
              </a:soli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9820656" cy="560457"/>
          </a:xfrm>
        </p:spPr>
        <p:txBody>
          <a:bodyPr>
            <a:normAutofit/>
          </a:bodyPr>
          <a:lstStyle/>
          <a:p>
            <a:pPr algn="ctr"/>
            <a:r>
              <a:rPr lang="en-US" sz="2400" dirty="0" smtClean="0">
                <a:solidFill>
                  <a:srgbClr val="0066FF"/>
                </a:solidFill>
                <a:effectLst/>
              </a:rPr>
              <a:t/>
            </a:r>
            <a:br>
              <a:rPr lang="en-US" sz="2400" dirty="0" smtClean="0">
                <a:solidFill>
                  <a:srgbClr val="0066FF"/>
                </a:solidFill>
                <a:effectLst/>
              </a:rPr>
            </a:br>
            <a:r>
              <a:rPr lang="en-US" sz="2400" dirty="0" smtClean="0">
                <a:solidFill>
                  <a:schemeClr val="bg1">
                    <a:lumMod val="95000"/>
                  </a:schemeClr>
                </a:solidFill>
                <a:effectLst/>
              </a:rPr>
              <a:t>How Geology Facilitated the Crossing of the Gulf of Aqaba</a:t>
            </a:r>
            <a:endParaRPr lang="en-US" sz="2400" dirty="0">
              <a:solidFill>
                <a:schemeClr val="bg1">
                  <a:lumMod val="95000"/>
                </a:schemeClr>
              </a:solidFill>
              <a:effectLst/>
            </a:endParaRPr>
          </a:p>
        </p:txBody>
      </p:sp>
      <p:pic>
        <p:nvPicPr>
          <p:cNvPr id="3" name="Picture 2" descr="View-of-horeb-from-nuweiba.jpg"/>
          <p:cNvPicPr>
            <a:picLocks noChangeAspect="1"/>
          </p:cNvPicPr>
          <p:nvPr/>
        </p:nvPicPr>
        <p:blipFill>
          <a:blip r:embed="rId3" cstate="print"/>
          <a:stretch>
            <a:fillRect/>
          </a:stretch>
        </p:blipFill>
        <p:spPr>
          <a:xfrm>
            <a:off x="762000" y="1447800"/>
            <a:ext cx="9619568" cy="5410200"/>
          </a:xfrm>
          <a:prstGeom prst="rect">
            <a:avLst/>
          </a:prstGeom>
        </p:spPr>
      </p:pic>
      <p:sp>
        <p:nvSpPr>
          <p:cNvPr id="4" name="TextBox 3"/>
          <p:cNvSpPr txBox="1"/>
          <p:nvPr/>
        </p:nvSpPr>
        <p:spPr>
          <a:xfrm>
            <a:off x="8763000" y="2438400"/>
            <a:ext cx="1447800" cy="307777"/>
          </a:xfrm>
          <a:prstGeom prst="rect">
            <a:avLst/>
          </a:prstGeom>
          <a:noFill/>
        </p:spPr>
        <p:txBody>
          <a:bodyPr wrap="square" rtlCol="0">
            <a:spAutoFit/>
          </a:bodyPr>
          <a:lstStyle/>
          <a:p>
            <a:r>
              <a:rPr lang="en-US" sz="1400" b="1" dirty="0" smtClean="0">
                <a:solidFill>
                  <a:srgbClr val="0066FF"/>
                </a:solidFill>
              </a:rPr>
              <a:t>Destination </a:t>
            </a:r>
            <a:endParaRPr lang="en-US" sz="1400" b="1" dirty="0">
              <a:solidFill>
                <a:srgbClr val="0066FF"/>
              </a:solidFill>
            </a:endParaRPr>
          </a:p>
        </p:txBody>
      </p:sp>
      <p:pic>
        <p:nvPicPr>
          <p:cNvPr id="5" name="Picture 4" descr="wati-watir-onto-the-red-sea.jpg"/>
          <p:cNvPicPr>
            <a:picLocks noChangeAspect="1"/>
          </p:cNvPicPr>
          <p:nvPr/>
        </p:nvPicPr>
        <p:blipFill>
          <a:blip r:embed="rId4" cstate="print"/>
          <a:stretch>
            <a:fillRect/>
          </a:stretch>
        </p:blipFill>
        <p:spPr>
          <a:xfrm>
            <a:off x="7696200" y="5486400"/>
            <a:ext cx="2809875" cy="1628775"/>
          </a:xfrm>
          <a:prstGeom prst="rect">
            <a:avLst/>
          </a:prstGeom>
        </p:spPr>
      </p:pic>
      <p:pic>
        <p:nvPicPr>
          <p:cNvPr id="6" name="Picture 5" descr="best-wadi-wadir-approach.jpg"/>
          <p:cNvPicPr>
            <a:picLocks noChangeAspect="1"/>
          </p:cNvPicPr>
          <p:nvPr/>
        </p:nvPicPr>
        <p:blipFill>
          <a:blip r:embed="rId5" cstate="print"/>
          <a:srcRect t="18698" b="21369"/>
          <a:stretch>
            <a:fillRect/>
          </a:stretch>
        </p:blipFill>
        <p:spPr>
          <a:xfrm>
            <a:off x="838200" y="5410200"/>
            <a:ext cx="4876800" cy="2378765"/>
          </a:xfrm>
          <a:prstGeom prst="rect">
            <a:avLst/>
          </a:prstGeom>
        </p:spPr>
      </p:pic>
      <p:sp>
        <p:nvSpPr>
          <p:cNvPr id="7" name="TextBox 6"/>
          <p:cNvSpPr txBox="1"/>
          <p:nvPr/>
        </p:nvSpPr>
        <p:spPr>
          <a:xfrm>
            <a:off x="5638800" y="7162800"/>
            <a:ext cx="5181600" cy="738664"/>
          </a:xfrm>
          <a:prstGeom prst="rect">
            <a:avLst/>
          </a:prstGeom>
          <a:noFill/>
        </p:spPr>
        <p:txBody>
          <a:bodyPr wrap="square" rtlCol="0">
            <a:spAutoFit/>
          </a:bodyPr>
          <a:lstStyle/>
          <a:p>
            <a:r>
              <a:rPr lang="en-US" sz="1400" dirty="0" smtClean="0"/>
              <a:t>Wadi Watir opens onto the large Nuweiba (new way bah) Peninsula. Note the very rugged, inhospitable mountains drained by dendridtic streams</a:t>
            </a:r>
            <a:endParaRPr lang="en-US" sz="1400" dirty="0"/>
          </a:p>
        </p:txBody>
      </p:sp>
      <p:cxnSp>
        <p:nvCxnSpPr>
          <p:cNvPr id="9" name="Straight Arrow Connector 8"/>
          <p:cNvCxnSpPr/>
          <p:nvPr/>
        </p:nvCxnSpPr>
        <p:spPr>
          <a:xfrm flipV="1">
            <a:off x="8534400" y="6629400"/>
            <a:ext cx="76200" cy="685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9820656" cy="1143000"/>
          </a:xfrm>
        </p:spPr>
        <p:txBody>
          <a:bodyPr>
            <a:normAutofit/>
          </a:bodyPr>
          <a:lstStyle/>
          <a:p>
            <a:pPr algn="ctr"/>
            <a:r>
              <a:rPr lang="en-US" sz="2400" dirty="0" smtClean="0">
                <a:solidFill>
                  <a:srgbClr val="0066FF"/>
                </a:solidFill>
                <a:effectLst/>
              </a:rPr>
              <a:t/>
            </a:r>
            <a:br>
              <a:rPr lang="en-US" sz="2400" dirty="0" smtClean="0">
                <a:solidFill>
                  <a:srgbClr val="0066FF"/>
                </a:solidFill>
                <a:effectLst/>
              </a:rPr>
            </a:br>
            <a:r>
              <a:rPr lang="en-US" sz="2400" dirty="0" smtClean="0">
                <a:solidFill>
                  <a:schemeClr val="bg1">
                    <a:lumMod val="95000"/>
                  </a:schemeClr>
                </a:solidFill>
                <a:effectLst/>
              </a:rPr>
              <a:t>Who Was Moses?</a:t>
            </a:r>
            <a:r>
              <a:rPr lang="en-US" sz="1600" dirty="0" smtClean="0">
                <a:solidFill>
                  <a:srgbClr val="0066FF"/>
                </a:solidFill>
                <a:effectLst/>
              </a:rPr>
              <a:t/>
            </a:r>
            <a:br>
              <a:rPr lang="en-US" sz="1600" dirty="0" smtClean="0">
                <a:solidFill>
                  <a:srgbClr val="0066FF"/>
                </a:solidFill>
                <a:effectLst/>
              </a:rPr>
            </a:br>
            <a:r>
              <a:rPr lang="en-US" sz="1600" dirty="0" smtClean="0"/>
              <a:t> </a:t>
            </a:r>
            <a:r>
              <a:rPr lang="en-US" sz="1600" dirty="0" smtClean="0">
                <a:solidFill>
                  <a:srgbClr val="0066FF"/>
                </a:solidFill>
                <a:effectLst/>
              </a:rPr>
              <a:t>Moses, a principal prince of Egypt, advanced to co-ruler after defeating the Ethiopians and was named Thutmosis II (notice the similarity with "Moses”). </a:t>
            </a:r>
            <a:endParaRPr lang="en-US" sz="1600" dirty="0">
              <a:solidFill>
                <a:srgbClr val="0066FF"/>
              </a:solidFill>
              <a:effectLst/>
            </a:endParaRPr>
          </a:p>
        </p:txBody>
      </p:sp>
      <p:sp>
        <p:nvSpPr>
          <p:cNvPr id="3" name="TextBox 2"/>
          <p:cNvSpPr txBox="1"/>
          <p:nvPr/>
        </p:nvSpPr>
        <p:spPr>
          <a:xfrm>
            <a:off x="762000" y="1524000"/>
            <a:ext cx="9601200" cy="6309420"/>
          </a:xfrm>
          <a:prstGeom prst="rect">
            <a:avLst/>
          </a:prstGeom>
          <a:noFill/>
        </p:spPr>
        <p:txBody>
          <a:bodyPr wrap="square" rtlCol="0">
            <a:spAutoFit/>
          </a:bodyPr>
          <a:lstStyle/>
          <a:p>
            <a:pPr>
              <a:buNone/>
            </a:pPr>
            <a:r>
              <a:rPr lang="en-US" sz="1600" dirty="0" smtClean="0"/>
              <a:t>There were always two pharaohs, one to rule the in the Upper Nile and one  to rule the Lower Nile. Moreover, “Thutmosis”  and “Amenhotep” were honorary titles more than names. Pharaoh succeeding Moses after he was driven out, was Thutmosis III. Pharaoh at the time of  the Exodus was Amenhotep III. Next ruler would have been </a:t>
            </a:r>
            <a:r>
              <a:rPr lang="en-US" sz="1600" dirty="0" smtClean="0">
                <a:solidFill>
                  <a:srgbClr val="0066FF"/>
                </a:solidFill>
              </a:rPr>
              <a:t>Tutankhamen.</a:t>
            </a:r>
            <a:r>
              <a:rPr lang="en-US" sz="1600" dirty="0" smtClean="0"/>
              <a:t> </a:t>
            </a:r>
          </a:p>
          <a:p>
            <a:pPr>
              <a:buNone/>
            </a:pPr>
            <a:endParaRPr lang="en-US" sz="1600" dirty="0" smtClean="0"/>
          </a:p>
          <a:p>
            <a:pPr>
              <a:buNone/>
            </a:pPr>
            <a:r>
              <a:rPr lang="en-US" sz="1600" dirty="0" smtClean="0"/>
              <a:t>There is an ancient papyrus called </a:t>
            </a:r>
            <a:r>
              <a:rPr lang="en-US" sz="1600" dirty="0" smtClean="0">
                <a:solidFill>
                  <a:srgbClr val="0066FF"/>
                </a:solidFill>
              </a:rPr>
              <a:t>“Admonitions of Ipuwer”</a:t>
            </a:r>
            <a:r>
              <a:rPr lang="en-US" sz="1600" b="1" dirty="0" smtClean="0">
                <a:solidFill>
                  <a:srgbClr val="0066FF"/>
                </a:solidFill>
              </a:rPr>
              <a:t>*</a:t>
            </a:r>
            <a:r>
              <a:rPr lang="en-US" sz="1600" dirty="0" smtClean="0">
                <a:solidFill>
                  <a:srgbClr val="0066FF"/>
                </a:solidFill>
              </a:rPr>
              <a:t> (in the Dutch Museum of Antiquities, Leiden) </a:t>
            </a:r>
            <a:r>
              <a:rPr lang="en-US" sz="1600" dirty="0" smtClean="0"/>
              <a:t>which confirms the biblical account and describes a society in total crisis reading “like a report from a war correspondent”. It states: “Egypt is suffering total disaster while the slaves have become rich with the wealth of their former owners”. </a:t>
            </a:r>
          </a:p>
          <a:p>
            <a:pPr>
              <a:buNone/>
            </a:pPr>
            <a:endParaRPr lang="en-US" sz="1600" dirty="0" smtClean="0"/>
          </a:p>
          <a:p>
            <a:pPr>
              <a:buNone/>
            </a:pPr>
            <a:r>
              <a:rPr lang="en-US" sz="1600" dirty="0" smtClean="0"/>
              <a:t>The hieroglyphs on Tutankhamen’s tomb say that the </a:t>
            </a:r>
            <a:r>
              <a:rPr lang="en-US" sz="1600" dirty="0" smtClean="0">
                <a:solidFill>
                  <a:srgbClr val="0066FF"/>
                </a:solidFill>
              </a:rPr>
              <a:t>burial chamber is not his</a:t>
            </a:r>
            <a:r>
              <a:rPr lang="en-US" sz="1600" dirty="0" smtClean="0"/>
              <a:t>. In fact, the tomb was intended for and built by Tut’s father who drowned. Considering the necessity to bury a huge number of dead first-born, Tut was buried in his father’s prepared tomb out of critical necessity. When his tomb was found in 1922 the splendor of the chamber was such that Howard Carter named him a “king”. The chariot wheels inside matched the ones found in the Gulf of Aqaba</a:t>
            </a:r>
            <a:r>
              <a:rPr lang="en-US" sz="1600" b="1" dirty="0" smtClean="0"/>
              <a:t>:</a:t>
            </a:r>
            <a:r>
              <a:rPr lang="en-US" sz="1600" dirty="0" smtClean="0"/>
              <a:t> those of the 18</a:t>
            </a:r>
            <a:r>
              <a:rPr lang="en-US" sz="1600" baseline="30000" dirty="0" smtClean="0"/>
              <a:t>th</a:t>
            </a:r>
            <a:r>
              <a:rPr lang="en-US" sz="1600" dirty="0" smtClean="0"/>
              <a:t> Dynasty.</a:t>
            </a:r>
          </a:p>
          <a:p>
            <a:pPr>
              <a:buNone/>
            </a:pPr>
            <a:endParaRPr lang="en-US" sz="1600" dirty="0" smtClean="0"/>
          </a:p>
          <a:p>
            <a:pPr>
              <a:buNone/>
            </a:pPr>
            <a:r>
              <a:rPr lang="en-US" sz="1600" dirty="0" smtClean="0"/>
              <a:t>Surviving widowed queen of Egypt sent a letter with her ambassador to Hittite king Suppiluliumas with these terms:</a:t>
            </a:r>
            <a:r>
              <a:rPr lang="en-US" sz="1600" dirty="0" smtClean="0">
                <a:solidFill>
                  <a:srgbClr val="0066FF"/>
                </a:solidFill>
              </a:rPr>
              <a:t> “My husband is dead as is my son. People say that you have many sons. If you send me one of your sons he will become my husband for it is repugnant to me to take one of my servants to husband.” </a:t>
            </a:r>
            <a:r>
              <a:rPr lang="en-US" sz="1600" dirty="0" smtClean="0"/>
              <a:t>A new pharaoh, Akhenaten took the throne shortly after the destruction in Egypt. He moved the capital and introduced a monotheistic worship which lasted at least until the end of his reign. </a:t>
            </a:r>
          </a:p>
          <a:p>
            <a:pPr>
              <a:buNone/>
            </a:pPr>
            <a:endParaRPr lang="en-US" sz="1600" dirty="0" smtClean="0"/>
          </a:p>
          <a:p>
            <a:pPr>
              <a:buNone/>
            </a:pPr>
            <a:r>
              <a:rPr lang="en-US" sz="1800" b="1" dirty="0" smtClean="0">
                <a:solidFill>
                  <a:srgbClr val="0066FF"/>
                </a:solidFill>
              </a:rPr>
              <a:t>Bottom line: This presentation will show geology helped to overturn an entire society disrupting its military superiority among nations 3,900 years ago in Egypt!</a:t>
            </a:r>
          </a:p>
          <a:p>
            <a:endParaRPr lang="en-US" sz="1600" b="1" dirty="0">
              <a:solidFill>
                <a:srgbClr val="0066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9875520" cy="762000"/>
          </a:xfrm>
        </p:spPr>
        <p:txBody>
          <a:bodyPr>
            <a:normAutofit/>
          </a:bodyPr>
          <a:lstStyle/>
          <a:p>
            <a:pPr algn="ctr"/>
            <a:r>
              <a:rPr lang="en-US" sz="2400" b="1" dirty="0" smtClean="0">
                <a:solidFill>
                  <a:schemeClr val="bg1">
                    <a:lumMod val="95000"/>
                  </a:schemeClr>
                </a:solidFill>
                <a:effectLst/>
                <a:latin typeface="Arial" pitchFamily="34" charset="0"/>
                <a:cs typeface="Arial" pitchFamily="34" charset="0"/>
              </a:rPr>
              <a:t>Geology of the Gulf of Aqaba 1</a:t>
            </a:r>
            <a:endParaRPr lang="en-US" sz="2400" b="1" dirty="0">
              <a:solidFill>
                <a:schemeClr val="bg1">
                  <a:lumMod val="95000"/>
                </a:schemeClr>
              </a:solidFill>
              <a:effectLst/>
              <a:latin typeface="Arial" pitchFamily="34" charset="0"/>
              <a:cs typeface="Arial" pitchFamily="34" charset="0"/>
            </a:endParaRPr>
          </a:p>
        </p:txBody>
      </p:sp>
      <p:sp>
        <p:nvSpPr>
          <p:cNvPr id="3" name="Content Placeholder 2"/>
          <p:cNvSpPr>
            <a:spLocks noGrp="1"/>
          </p:cNvSpPr>
          <p:nvPr>
            <p:ph idx="1"/>
          </p:nvPr>
        </p:nvSpPr>
        <p:spPr>
          <a:xfrm>
            <a:off x="609600" y="1066800"/>
            <a:ext cx="9875520" cy="7239000"/>
          </a:xfrm>
        </p:spPr>
        <p:txBody>
          <a:bodyPr>
            <a:normAutofit/>
          </a:bodyPr>
          <a:lstStyle/>
          <a:p>
            <a:pPr>
              <a:buNone/>
            </a:pPr>
            <a:r>
              <a:rPr lang="en-US" sz="1600" dirty="0" smtClean="0"/>
              <a:t>Gulf of Aqaba is a transform boundary comparable to the Gulf of California-Imperial Valley. These are the only two places in the world where a mid-oceanic ridge system changes into a transform system and runs into the continent.</a:t>
            </a:r>
            <a:r>
              <a:rPr lang="en-US" sz="1800" b="1" baseline="30000" dirty="0" smtClean="0"/>
              <a:t>5</a:t>
            </a:r>
            <a:r>
              <a:rPr lang="en-US" sz="1600" dirty="0" smtClean="0"/>
              <a:t> </a:t>
            </a:r>
            <a:r>
              <a:rPr lang="en-US" sz="1600" b="1" dirty="0" smtClean="0">
                <a:solidFill>
                  <a:srgbClr val="0066FF"/>
                </a:solidFill>
              </a:rPr>
              <a:t>Transform plate boundaries are the only boundaries which do not produce volcanic mountains. </a:t>
            </a:r>
            <a:r>
              <a:rPr lang="en-US" sz="1600" b="1" dirty="0" smtClean="0"/>
              <a:t>    </a:t>
            </a:r>
            <a:endParaRPr lang="en-US" sz="1600" b="1" dirty="0" smtClean="0">
              <a:solidFill>
                <a:srgbClr val="0066FF"/>
              </a:solidFill>
            </a:endParaRPr>
          </a:p>
          <a:p>
            <a:pPr algn="ctr">
              <a:buNone/>
            </a:pPr>
            <a:r>
              <a:rPr lang="en-US" sz="1600" b="1" dirty="0" smtClean="0">
                <a:solidFill>
                  <a:srgbClr val="0066FF"/>
                </a:solidFill>
              </a:rPr>
              <a:t>	So where did these tall, jagged mountains come from?</a:t>
            </a:r>
            <a:endParaRPr lang="en-US" sz="1600" b="1" dirty="0" smtClean="0">
              <a:solidFill>
                <a:srgbClr val="0066FF"/>
              </a:solidFill>
              <a:latin typeface="Arial" pitchFamily="34" charset="0"/>
              <a:cs typeface="Arial" pitchFamily="34" charset="0"/>
            </a:endParaRPr>
          </a:p>
          <a:p>
            <a:pPr>
              <a:buNone/>
            </a:pPr>
            <a:r>
              <a:rPr lang="en-US" sz="1600" dirty="0" smtClean="0">
                <a:latin typeface="Arial" pitchFamily="34" charset="0"/>
                <a:cs typeface="Arial" pitchFamily="34" charset="0"/>
              </a:rPr>
              <a:t>The surrounding mountains are granite</a:t>
            </a:r>
            <a:r>
              <a:rPr lang="en-US" sz="1600" dirty="0" smtClean="0">
                <a:solidFill>
                  <a:srgbClr val="0066FF"/>
                </a:solidFill>
                <a:latin typeface="Arial" pitchFamily="34" charset="0"/>
                <a:cs typeface="Arial" pitchFamily="34" charset="0"/>
              </a:rPr>
              <a:t>.</a:t>
            </a:r>
            <a:r>
              <a:rPr lang="en-US" sz="1600" dirty="0" smtClean="0">
                <a:latin typeface="Arial" pitchFamily="34" charset="0"/>
                <a:cs typeface="Arial" pitchFamily="34" charset="0"/>
              </a:rPr>
              <a:t> </a:t>
            </a:r>
            <a:r>
              <a:rPr lang="en-US" sz="1600" dirty="0" smtClean="0"/>
              <a:t>During the P</a:t>
            </a:r>
            <a:r>
              <a:rPr lang="en-US" sz="1600" dirty="0" smtClean="0">
                <a:latin typeface="Arial" pitchFamily="34" charset="0"/>
                <a:cs typeface="Arial" pitchFamily="34" charset="0"/>
              </a:rPr>
              <a:t>recambrian, thinning crust is thought to have rifted allowing plutonic intrusions of granite to rise resulting in the Ara</a:t>
            </a:r>
            <a:r>
              <a:rPr lang="en-US" sz="1600" dirty="0" smtClean="0"/>
              <a:t>bian-African shield</a:t>
            </a:r>
            <a:r>
              <a:rPr lang="en-US" sz="1800" dirty="0" smtClean="0">
                <a:latin typeface="Arial" pitchFamily="34" charset="0"/>
                <a:cs typeface="Arial" pitchFamily="34" charset="0"/>
              </a:rPr>
              <a:t>.</a:t>
            </a:r>
            <a:r>
              <a:rPr lang="en-US" sz="1800" b="1" baseline="30000" dirty="0" smtClean="0">
                <a:latin typeface="Arial" pitchFamily="34" charset="0"/>
                <a:cs typeface="Arial" pitchFamily="34" charset="0"/>
              </a:rPr>
              <a:t>8</a:t>
            </a:r>
            <a:endParaRPr lang="en-US" sz="1800" b="1" dirty="0" smtClean="0">
              <a:latin typeface="Arial" pitchFamily="34" charset="0"/>
              <a:cs typeface="Arial" pitchFamily="34" charset="0"/>
            </a:endParaRPr>
          </a:p>
          <a:p>
            <a:pPr>
              <a:buNone/>
            </a:pPr>
            <a:r>
              <a:rPr lang="en-US" sz="1600" dirty="0" smtClean="0"/>
              <a:t>Later, two types of slipping of the granite intrusions are thought to have started in the late Miocene.</a:t>
            </a:r>
            <a:r>
              <a:rPr lang="en-US" sz="1600" b="1" baseline="30000" dirty="0" smtClean="0"/>
              <a:t>2</a:t>
            </a:r>
            <a:r>
              <a:rPr lang="en-US" sz="1600" dirty="0" smtClean="0"/>
              <a:t>  At a transform plate boundary horizontal faulting occurs. Plates slip past one another laterally. For Aqaba, the horizontal movement was left-lateral dip-slip displacement</a:t>
            </a:r>
            <a:r>
              <a:rPr lang="en-US" sz="1600" b="1" baseline="30000" dirty="0" smtClean="0"/>
              <a:t>2</a:t>
            </a:r>
            <a:r>
              <a:rPr lang="en-US" sz="1600" dirty="0" smtClean="0"/>
              <a:t>. Additionally, normal faulting led to </a:t>
            </a:r>
            <a:r>
              <a:rPr lang="en-US" sz="1600" dirty="0" smtClean="0">
                <a:solidFill>
                  <a:srgbClr val="0066FF"/>
                </a:solidFill>
              </a:rPr>
              <a:t>great </a:t>
            </a:r>
            <a:r>
              <a:rPr lang="en-US" sz="1600" dirty="0" smtClean="0"/>
              <a:t>vertical fractures as the crust gave rise to fault-block mountains. These may rotate down along normal faults producing basins with associated mountain ranges. Uplifting forces from normal faulting continued right into the Gulf of Aqaba.</a:t>
            </a:r>
            <a:endParaRPr lang="en-US" sz="1600" b="1" dirty="0" smtClean="0">
              <a:latin typeface="Arial" pitchFamily="34" charset="0"/>
              <a:cs typeface="Arial" pitchFamily="34" charset="0"/>
            </a:endParaRPr>
          </a:p>
        </p:txBody>
      </p:sp>
      <p:pic>
        <p:nvPicPr>
          <p:cNvPr id="4" name="Picture 3" descr="Picture"/>
          <p:cNvPicPr/>
          <p:nvPr/>
        </p:nvPicPr>
        <p:blipFill>
          <a:blip r:embed="rId3" cstate="print"/>
          <a:srcRect/>
          <a:stretch>
            <a:fillRect/>
          </a:stretch>
        </p:blipFill>
        <p:spPr bwMode="auto">
          <a:xfrm>
            <a:off x="609600" y="5334000"/>
            <a:ext cx="4191000" cy="2914650"/>
          </a:xfrm>
          <a:prstGeom prst="rect">
            <a:avLst/>
          </a:prstGeom>
          <a:noFill/>
          <a:ln w="9525">
            <a:noFill/>
            <a:miter lim="800000"/>
            <a:headEnd/>
            <a:tailEnd/>
          </a:ln>
        </p:spPr>
      </p:pic>
      <p:cxnSp>
        <p:nvCxnSpPr>
          <p:cNvPr id="6" name="Straight Arrow Connector 5"/>
          <p:cNvCxnSpPr/>
          <p:nvPr/>
        </p:nvCxnSpPr>
        <p:spPr>
          <a:xfrm flipH="1">
            <a:off x="1905000" y="5410200"/>
            <a:ext cx="3886200" cy="91142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15000" y="5029200"/>
            <a:ext cx="4495800" cy="307777"/>
          </a:xfrm>
          <a:prstGeom prst="rect">
            <a:avLst/>
          </a:prstGeom>
          <a:noFill/>
        </p:spPr>
        <p:txBody>
          <a:bodyPr wrap="square" rtlCol="0">
            <a:spAutoFit/>
          </a:bodyPr>
          <a:lstStyle/>
          <a:p>
            <a:r>
              <a:rPr lang="en-US" sz="1400" dirty="0" smtClean="0"/>
              <a:t>Gulf of Aqaba, a transform plate boundary</a:t>
            </a:r>
            <a:endParaRPr lang="en-US" sz="1400" dirty="0"/>
          </a:p>
        </p:txBody>
      </p:sp>
      <p:sp>
        <p:nvSpPr>
          <p:cNvPr id="8" name="TextBox 7"/>
          <p:cNvSpPr txBox="1"/>
          <p:nvPr/>
        </p:nvSpPr>
        <p:spPr>
          <a:xfrm>
            <a:off x="5410200" y="5715000"/>
            <a:ext cx="3505200" cy="307777"/>
          </a:xfrm>
          <a:prstGeom prst="rect">
            <a:avLst/>
          </a:prstGeom>
          <a:noFill/>
        </p:spPr>
        <p:txBody>
          <a:bodyPr wrap="square" rtlCol="0">
            <a:spAutoFit/>
          </a:bodyPr>
          <a:lstStyle/>
          <a:p>
            <a:r>
              <a:rPr lang="en-US" sz="1400" dirty="0" smtClean="0"/>
              <a:t>The Red Sea, a divergent plat boundary</a:t>
            </a:r>
            <a:endParaRPr lang="en-US" sz="1400" dirty="0"/>
          </a:p>
        </p:txBody>
      </p:sp>
      <p:cxnSp>
        <p:nvCxnSpPr>
          <p:cNvPr id="10" name="Straight Arrow Connector 9"/>
          <p:cNvCxnSpPr/>
          <p:nvPr/>
        </p:nvCxnSpPr>
        <p:spPr>
          <a:xfrm flipH="1">
            <a:off x="2209800" y="5867400"/>
            <a:ext cx="3276600" cy="1217711"/>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9820656" cy="695319"/>
          </a:xfrm>
        </p:spPr>
        <p:txBody>
          <a:bodyPr>
            <a:normAutofit/>
          </a:bodyPr>
          <a:lstStyle/>
          <a:p>
            <a:pPr algn="ctr"/>
            <a:r>
              <a:rPr lang="en-US" sz="2000" dirty="0" smtClean="0">
                <a:solidFill>
                  <a:schemeClr val="bg1">
                    <a:lumMod val="95000"/>
                  </a:schemeClr>
                </a:solidFill>
                <a:effectLst/>
                <a:latin typeface="Arial" pitchFamily="34" charset="0"/>
                <a:cs typeface="Arial" pitchFamily="34" charset="0"/>
              </a:rPr>
              <a:t>Geology of Land Bridge</a:t>
            </a:r>
            <a:endParaRPr lang="en-US" sz="2000" b="0" dirty="0">
              <a:solidFill>
                <a:schemeClr val="bg1">
                  <a:lumMod val="95000"/>
                </a:schemeClr>
              </a:solidFill>
            </a:endParaRPr>
          </a:p>
        </p:txBody>
      </p:sp>
      <p:sp>
        <p:nvSpPr>
          <p:cNvPr id="3" name="TextBox 2"/>
          <p:cNvSpPr txBox="1"/>
          <p:nvPr/>
        </p:nvSpPr>
        <p:spPr>
          <a:xfrm>
            <a:off x="609600" y="1143000"/>
            <a:ext cx="6858000" cy="4419600"/>
          </a:xfrm>
          <a:prstGeom prst="rect">
            <a:avLst/>
          </a:prstGeom>
          <a:noFill/>
        </p:spPr>
        <p:txBody>
          <a:bodyPr wrap="square" rtlCol="0">
            <a:noAutofit/>
          </a:bodyPr>
          <a:lstStyle/>
          <a:p>
            <a:r>
              <a:rPr lang="en-US" sz="1400" dirty="0" smtClean="0"/>
              <a:t>Aqaba gulf  contains three small pull-apart basins, the Elat Deep, Aragonese Deep and Dakar Deep, formed between four left lateral strike-slip fault segments. One is on the North at 900m and  one on the South at 1,800m. The first two border a much shallower </a:t>
            </a:r>
            <a:r>
              <a:rPr lang="en-US" sz="1400" b="1" dirty="0" smtClean="0">
                <a:solidFill>
                  <a:srgbClr val="0070C0"/>
                </a:solidFill>
              </a:rPr>
              <a:t>intrabasin sill area</a:t>
            </a:r>
            <a:r>
              <a:rPr lang="en-US" sz="1400" b="1" baseline="30000" dirty="0" smtClean="0">
                <a:solidFill>
                  <a:srgbClr val="0070C0"/>
                </a:solidFill>
              </a:rPr>
              <a:t>2</a:t>
            </a:r>
            <a:r>
              <a:rPr lang="en-US" sz="1400" b="1" dirty="0" smtClean="0">
                <a:solidFill>
                  <a:srgbClr val="0070C0"/>
                </a:solidFill>
              </a:rPr>
              <a:t>.</a:t>
            </a:r>
            <a:r>
              <a:rPr lang="en-US" sz="1400" dirty="0" smtClean="0"/>
              <a:t> </a:t>
            </a:r>
            <a:r>
              <a:rPr lang="en-US" sz="1400" dirty="0" smtClean="0">
                <a:solidFill>
                  <a:srgbClr val="0070C0"/>
                </a:solidFill>
              </a:rPr>
              <a:t>The sedimentation rate is very low in the Gulf of Aqaba</a:t>
            </a:r>
            <a:r>
              <a:rPr lang="en-US" sz="1400" dirty="0" smtClean="0"/>
              <a:t>, approximately 5 cm/1,000 years</a:t>
            </a:r>
            <a:r>
              <a:rPr lang="en-US" sz="1400" b="1" baseline="30000" dirty="0" smtClean="0"/>
              <a:t>3</a:t>
            </a:r>
            <a:r>
              <a:rPr lang="en-US" sz="1400" baseline="30000" dirty="0" smtClean="0"/>
              <a:t>.  </a:t>
            </a:r>
          </a:p>
          <a:p>
            <a:endParaRPr lang="en-US" sz="1400" dirty="0" smtClean="0"/>
          </a:p>
          <a:p>
            <a:pPr>
              <a:buNone/>
            </a:pPr>
            <a:r>
              <a:rPr lang="en-US" sz="1400" dirty="0" smtClean="0"/>
              <a:t>An underwater bridge </a:t>
            </a:r>
            <a:r>
              <a:rPr lang="en-US" sz="1400" dirty="0" smtClean="0">
                <a:latin typeface="Arial" pitchFamily="34" charset="0"/>
                <a:cs typeface="Arial" pitchFamily="34" charset="0"/>
              </a:rPr>
              <a:t>likely raised as a block fault e</a:t>
            </a:r>
            <a:r>
              <a:rPr lang="en-US" sz="1400" dirty="0" smtClean="0"/>
              <a:t>xtended from Nuwieba Peninsula to the Saudi Arabia</a:t>
            </a:r>
            <a:r>
              <a:rPr lang="en-US" sz="1400" dirty="0" smtClean="0">
                <a:latin typeface="Arial" pitchFamily="34" charset="0"/>
                <a:cs typeface="Arial" pitchFamily="34" charset="0"/>
              </a:rPr>
              <a:t>. It was </a:t>
            </a:r>
            <a:r>
              <a:rPr lang="en-US" sz="1400" dirty="0" smtClean="0"/>
              <a:t>flat and broad, at least 2 km wide, and was covered  with clasts from the wash coming from the steep close-by ravines canyons at both coasts</a:t>
            </a:r>
          </a:p>
          <a:p>
            <a:pPr>
              <a:buNone/>
            </a:pPr>
            <a:endParaRPr lang="en-US" sz="1400" dirty="0" smtClean="0"/>
          </a:p>
          <a:p>
            <a:r>
              <a:rPr lang="en-US" sz="1400" dirty="0" smtClean="0"/>
              <a:t>Using points on Nuwieba and Arabia peninsulas “showed a calculated gradient below what is accepted for disabled people”</a:t>
            </a:r>
            <a:r>
              <a:rPr lang="en-US" sz="1400" b="1" baseline="30000" dirty="0" smtClean="0"/>
              <a:t>4</a:t>
            </a:r>
            <a:r>
              <a:rPr lang="en-US" sz="1400" dirty="0" smtClean="0"/>
              <a:t>. (12%). That is only 2 points 8 miles apart. We would like more reference points,  but the Saudis won’t permit it. Today, given the seismicity of the region and the slip/strike character of its  ongoing geology, any land bridge may have been partially displaced along its length during one of the gulf’s many seismic episodes.</a:t>
            </a:r>
          </a:p>
          <a:p>
            <a:endParaRPr lang="en-US" sz="1200" dirty="0" smtClean="0"/>
          </a:p>
          <a:p>
            <a:pPr>
              <a:buNone/>
            </a:pPr>
            <a:endParaRPr lang="en-US" sz="1200" dirty="0" smtClean="0"/>
          </a:p>
          <a:p>
            <a:pPr>
              <a:buNone/>
            </a:pPr>
            <a:endParaRPr lang="en-US" sz="1050" b="1" dirty="0" smtClean="0"/>
          </a:p>
          <a:p>
            <a:pPr>
              <a:buNone/>
            </a:pPr>
            <a:endParaRPr lang="en-US" sz="1200" dirty="0" smtClean="0"/>
          </a:p>
        </p:txBody>
      </p:sp>
      <p:pic>
        <p:nvPicPr>
          <p:cNvPr id="4" name="Picture 3" descr="Bathymetry-aqaba.jpg"/>
          <p:cNvPicPr>
            <a:picLocks noChangeAspect="1"/>
          </p:cNvPicPr>
          <p:nvPr/>
        </p:nvPicPr>
        <p:blipFill>
          <a:blip r:embed="rId3" cstate="print"/>
          <a:srcRect l="7299" t="1576" r="7299" b="3152"/>
          <a:stretch>
            <a:fillRect/>
          </a:stretch>
        </p:blipFill>
        <p:spPr>
          <a:xfrm>
            <a:off x="7467600" y="1143000"/>
            <a:ext cx="2667000" cy="6889416"/>
          </a:xfrm>
          <a:prstGeom prst="rect">
            <a:avLst/>
          </a:prstGeom>
        </p:spPr>
      </p:pic>
      <p:pic>
        <p:nvPicPr>
          <p:cNvPr id="5" name="Picture 4" descr="underwater_land_bridge_schematic_original.jpg"/>
          <p:cNvPicPr>
            <a:picLocks noChangeAspect="1"/>
          </p:cNvPicPr>
          <p:nvPr/>
        </p:nvPicPr>
        <p:blipFill>
          <a:blip r:embed="rId4" cstate="print"/>
          <a:stretch>
            <a:fillRect/>
          </a:stretch>
        </p:blipFill>
        <p:spPr>
          <a:xfrm>
            <a:off x="609600" y="4724400"/>
            <a:ext cx="6286500" cy="3143250"/>
          </a:xfrm>
          <a:prstGeom prst="rect">
            <a:avLst/>
          </a:prstGeom>
        </p:spPr>
      </p:pic>
      <p:pic>
        <p:nvPicPr>
          <p:cNvPr id="6" name="Picture 5" descr="3Dlandbridge.jpg"/>
          <p:cNvPicPr>
            <a:picLocks noChangeAspect="1"/>
          </p:cNvPicPr>
          <p:nvPr/>
        </p:nvPicPr>
        <p:blipFill>
          <a:blip r:embed="rId5" cstate="print"/>
          <a:stretch>
            <a:fillRect/>
          </a:stretch>
        </p:blipFill>
        <p:spPr>
          <a:xfrm>
            <a:off x="2209800" y="6248400"/>
            <a:ext cx="2990850" cy="1524000"/>
          </a:xfrm>
          <a:prstGeom prst="rect">
            <a:avLst/>
          </a:prstGeom>
        </p:spPr>
      </p:pic>
      <p:sp>
        <p:nvSpPr>
          <p:cNvPr id="8" name="TextBox 7"/>
          <p:cNvSpPr txBox="1"/>
          <p:nvPr/>
        </p:nvSpPr>
        <p:spPr>
          <a:xfrm>
            <a:off x="8001000" y="2971800"/>
            <a:ext cx="838200" cy="276999"/>
          </a:xfrm>
          <a:prstGeom prst="rect">
            <a:avLst/>
          </a:prstGeom>
          <a:noFill/>
        </p:spPr>
        <p:txBody>
          <a:bodyPr wrap="square" rtlCol="0">
            <a:spAutoFit/>
          </a:bodyPr>
          <a:lstStyle/>
          <a:p>
            <a:r>
              <a:rPr lang="en-US" sz="1200" b="1" dirty="0" smtClean="0">
                <a:solidFill>
                  <a:schemeClr val="bg1"/>
                </a:solidFill>
              </a:rPr>
              <a:t>N</a:t>
            </a:r>
            <a:r>
              <a:rPr lang="en-US" sz="1200" dirty="0" smtClean="0">
                <a:solidFill>
                  <a:schemeClr val="bg1"/>
                </a:solidFill>
              </a:rPr>
              <a:t>u</a:t>
            </a:r>
            <a:r>
              <a:rPr lang="en-US" sz="1200" b="1" dirty="0" smtClean="0">
                <a:solidFill>
                  <a:schemeClr val="bg1"/>
                </a:solidFill>
              </a:rPr>
              <a:t>wieba</a:t>
            </a:r>
            <a:endParaRPr lang="en-US" sz="1200" b="1" dirty="0">
              <a:solidFill>
                <a:schemeClr val="bg1"/>
              </a:solidFill>
            </a:endParaRPr>
          </a:p>
        </p:txBody>
      </p:sp>
      <p:sp>
        <p:nvSpPr>
          <p:cNvPr id="9" name="TextBox 8"/>
          <p:cNvSpPr txBox="1"/>
          <p:nvPr/>
        </p:nvSpPr>
        <p:spPr>
          <a:xfrm>
            <a:off x="9296400" y="3505200"/>
            <a:ext cx="2438400" cy="276999"/>
          </a:xfrm>
          <a:prstGeom prst="rect">
            <a:avLst/>
          </a:prstGeom>
          <a:noFill/>
        </p:spPr>
        <p:txBody>
          <a:bodyPr wrap="square" rtlCol="0">
            <a:spAutoFit/>
          </a:bodyPr>
          <a:lstStyle/>
          <a:p>
            <a:r>
              <a:rPr lang="en-US" sz="1200" b="1" dirty="0" smtClean="0">
                <a:solidFill>
                  <a:schemeClr val="bg1"/>
                </a:solidFill>
              </a:rPr>
              <a:t>Crossing exit</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9820656" cy="381000"/>
          </a:xfrm>
        </p:spPr>
        <p:txBody>
          <a:bodyPr>
            <a:noAutofit/>
          </a:bodyPr>
          <a:lstStyle/>
          <a:p>
            <a:pPr algn="ctr"/>
            <a:r>
              <a:rPr lang="en-US" sz="1800" dirty="0" smtClean="0">
                <a:effectLst/>
              </a:rPr>
              <a:t/>
            </a:r>
            <a:br>
              <a:rPr lang="en-US" sz="1800" dirty="0" smtClean="0">
                <a:effectLst/>
              </a:rPr>
            </a:br>
            <a:r>
              <a:rPr lang="en-US" sz="2000" dirty="0" smtClean="0">
                <a:solidFill>
                  <a:schemeClr val="bg1">
                    <a:lumMod val="95000"/>
                  </a:schemeClr>
                </a:solidFill>
                <a:effectLst/>
                <a:latin typeface="Arial" pitchFamily="34" charset="0"/>
                <a:cs typeface="Arial" pitchFamily="34" charset="0"/>
              </a:rPr>
              <a:t>Geology of Land Bridge II</a:t>
            </a:r>
            <a:endParaRPr lang="en-US" sz="2000" dirty="0">
              <a:solidFill>
                <a:schemeClr val="bg1">
                  <a:lumMod val="95000"/>
                </a:schemeClr>
              </a:solidFill>
              <a:effectLst/>
            </a:endParaRPr>
          </a:p>
        </p:txBody>
      </p:sp>
      <p:sp>
        <p:nvSpPr>
          <p:cNvPr id="8" name="Content Placeholder 7"/>
          <p:cNvSpPr>
            <a:spLocks noGrp="1"/>
          </p:cNvSpPr>
          <p:nvPr>
            <p:ph idx="1"/>
          </p:nvPr>
        </p:nvSpPr>
        <p:spPr>
          <a:xfrm>
            <a:off x="609600" y="1066800"/>
            <a:ext cx="9820656" cy="1295400"/>
          </a:xfrm>
        </p:spPr>
        <p:txBody>
          <a:bodyPr>
            <a:noAutofit/>
          </a:bodyPr>
          <a:lstStyle/>
          <a:p>
            <a:pPr>
              <a:buNone/>
            </a:pPr>
            <a:r>
              <a:rPr lang="en-US" sz="1600" dirty="0" smtClean="0">
                <a:solidFill>
                  <a:srgbClr val="0066FF"/>
                </a:solidFill>
              </a:rPr>
              <a:t>Note the intense seismicity in the area of the land bridge</a:t>
            </a:r>
            <a:r>
              <a:rPr lang="en-US" sz="1600" dirty="0" smtClean="0"/>
              <a:t>. Because the land bridge is sitting on a transform fault, sheer forces and uplifting would be very active for at least 125,000 years</a:t>
            </a:r>
            <a:r>
              <a:rPr lang="en-US" sz="1600" b="1" baseline="30000" dirty="0" smtClean="0"/>
              <a:t>1</a:t>
            </a:r>
            <a:r>
              <a:rPr lang="en-US" sz="1600" dirty="0" smtClean="0"/>
              <a:t>. The underwater land bridge would have been over the most active area of seismicity and uplifting in the entire 800 mile rift zone. </a:t>
            </a:r>
            <a:endParaRPr lang="en-US" sz="1600" baseline="30000" dirty="0"/>
          </a:p>
        </p:txBody>
      </p:sp>
      <p:pic>
        <p:nvPicPr>
          <p:cNvPr id="2050" name="Picture 2" descr="Digital elevation and bathymetric model for the Gulf of Aqaba and environs 47 . Epicenters for earthquakes with M ≥ 5 recorded from 1 January 1960 to 1 June 2016 are shown with colored dots 14 . Basemap was generated with Global Mapper v13.00 (http://www.bluemarblegeo.com/products/global-mapperdownload .php). Location of Figs 3 and 8 are shown.  "/>
          <p:cNvPicPr>
            <a:picLocks noChangeAspect="1" noChangeArrowheads="1"/>
          </p:cNvPicPr>
          <p:nvPr/>
        </p:nvPicPr>
        <p:blipFill>
          <a:blip r:embed="rId3" cstate="print"/>
          <a:srcRect/>
          <a:stretch>
            <a:fillRect/>
          </a:stretch>
        </p:blipFill>
        <p:spPr bwMode="auto">
          <a:xfrm>
            <a:off x="4343400" y="2514600"/>
            <a:ext cx="5715000" cy="4914900"/>
          </a:xfrm>
          <a:prstGeom prst="rect">
            <a:avLst/>
          </a:prstGeom>
          <a:noFill/>
        </p:spPr>
      </p:pic>
      <p:sp>
        <p:nvSpPr>
          <p:cNvPr id="5" name="Rectangle 4"/>
          <p:cNvSpPr/>
          <p:nvPr/>
        </p:nvSpPr>
        <p:spPr>
          <a:xfrm>
            <a:off x="533400" y="2819400"/>
            <a:ext cx="3657600" cy="2739211"/>
          </a:xfrm>
          <a:prstGeom prst="rect">
            <a:avLst/>
          </a:prstGeom>
        </p:spPr>
        <p:txBody>
          <a:bodyPr wrap="square">
            <a:spAutoFit/>
          </a:bodyPr>
          <a:lstStyle/>
          <a:p>
            <a:endParaRPr lang="en-US" sz="1400" dirty="0" smtClean="0">
              <a:solidFill>
                <a:prstClr val="black"/>
              </a:solidFill>
            </a:endParaRPr>
          </a:p>
          <a:p>
            <a:endParaRPr lang="en-US" sz="1400" dirty="0" smtClean="0">
              <a:solidFill>
                <a:prstClr val="black"/>
              </a:solidFill>
            </a:endParaRPr>
          </a:p>
          <a:p>
            <a:r>
              <a:rPr lang="en-US" sz="1600" dirty="0" smtClean="0">
                <a:solidFill>
                  <a:prstClr val="black"/>
                </a:solidFill>
              </a:rPr>
              <a:t>“Uplift has been greatest adjacent to the central sub-basin and the seismicity decreases to the north and south….Consequently the potential for future destructive earthquakes in the central Gulf is great and are in this area’s future” </a:t>
            </a:r>
            <a:r>
              <a:rPr lang="en-US" sz="1600" b="1" baseline="30000" dirty="0" smtClean="0">
                <a:solidFill>
                  <a:prstClr val="black"/>
                </a:solidFill>
              </a:rPr>
              <a:t>1</a:t>
            </a:r>
            <a:r>
              <a:rPr lang="en-US" sz="1600" dirty="0" smtClean="0">
                <a:solidFill>
                  <a:prstClr val="black"/>
                </a:solidFill>
              </a:rPr>
              <a:t>.</a:t>
            </a:r>
          </a:p>
          <a:p>
            <a:endParaRPr lang="en-US" sz="1600" dirty="0" smtClean="0">
              <a:solidFill>
                <a:prstClr val="black"/>
              </a:solidFill>
            </a:endParaRPr>
          </a:p>
          <a:p>
            <a:r>
              <a:rPr lang="en-US" sz="1600" dirty="0" smtClean="0">
                <a:solidFill>
                  <a:prstClr val="black"/>
                </a:solidFill>
              </a:rPr>
              <a:t> </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9820656" cy="533400"/>
          </a:xfrm>
        </p:spPr>
        <p:txBody>
          <a:bodyPr>
            <a:normAutofit fontScale="90000"/>
          </a:bodyPr>
          <a:lstStyle/>
          <a:p>
            <a:pPr algn="ctr"/>
            <a:r>
              <a:rPr lang="en-US" sz="1800" dirty="0" smtClean="0">
                <a:solidFill>
                  <a:srgbClr val="002060"/>
                </a:solidFill>
              </a:rPr>
              <a:t/>
            </a:r>
            <a:br>
              <a:rPr lang="en-US" sz="1800" dirty="0" smtClean="0">
                <a:solidFill>
                  <a:srgbClr val="002060"/>
                </a:solidFill>
              </a:rPr>
            </a:br>
            <a:r>
              <a:rPr lang="en-US" sz="1800" dirty="0" smtClean="0">
                <a:solidFill>
                  <a:srgbClr val="002060"/>
                </a:solidFill>
              </a:rPr>
              <a:t/>
            </a:r>
            <a:br>
              <a:rPr lang="en-US" sz="1800" dirty="0" smtClean="0">
                <a:solidFill>
                  <a:srgbClr val="002060"/>
                </a:solidFill>
              </a:rPr>
            </a:br>
            <a:r>
              <a:rPr lang="en-US" sz="1800" dirty="0" smtClean="0">
                <a:solidFill>
                  <a:srgbClr val="002060"/>
                </a:solidFill>
              </a:rPr>
              <a:t/>
            </a:r>
            <a:br>
              <a:rPr lang="en-US" sz="1800" dirty="0" smtClean="0">
                <a:solidFill>
                  <a:srgbClr val="002060"/>
                </a:solidFill>
              </a:rPr>
            </a:br>
            <a:r>
              <a:rPr lang="en-US" sz="1800" dirty="0" smtClean="0">
                <a:solidFill>
                  <a:srgbClr val="002060"/>
                </a:solidFill>
              </a:rPr>
              <a:t/>
            </a:r>
            <a:br>
              <a:rPr lang="en-US" sz="1800" dirty="0" smtClean="0">
                <a:solidFill>
                  <a:srgbClr val="002060"/>
                </a:solidFill>
              </a:rPr>
            </a:br>
            <a:r>
              <a:rPr lang="en-US" sz="1800" dirty="0" smtClean="0">
                <a:solidFill>
                  <a:srgbClr val="002060"/>
                </a:solidFill>
              </a:rPr>
              <a:t/>
            </a:r>
            <a:br>
              <a:rPr lang="en-US" sz="1800" dirty="0" smtClean="0">
                <a:solidFill>
                  <a:srgbClr val="002060"/>
                </a:solidFill>
              </a:rPr>
            </a:br>
            <a:r>
              <a:rPr lang="en-US" sz="1800" dirty="0" smtClean="0">
                <a:solidFill>
                  <a:srgbClr val="002060"/>
                </a:solidFill>
              </a:rPr>
              <a:t/>
            </a:r>
            <a:br>
              <a:rPr lang="en-US" sz="1800" dirty="0" smtClean="0">
                <a:solidFill>
                  <a:srgbClr val="002060"/>
                </a:solidFill>
              </a:rPr>
            </a:br>
            <a:r>
              <a:rPr lang="en-US" sz="1800" dirty="0" smtClean="0">
                <a:solidFill>
                  <a:srgbClr val="002060"/>
                </a:solidFill>
              </a:rPr>
              <a:t/>
            </a:r>
            <a:br>
              <a:rPr lang="en-US" sz="1800" dirty="0" smtClean="0">
                <a:solidFill>
                  <a:srgbClr val="002060"/>
                </a:solidFill>
              </a:rPr>
            </a:br>
            <a:r>
              <a:rPr lang="en-US" sz="1800" dirty="0" smtClean="0">
                <a:solidFill>
                  <a:srgbClr val="002060"/>
                </a:solidFill>
              </a:rPr>
              <a:t/>
            </a:r>
            <a:br>
              <a:rPr lang="en-US" sz="1800" dirty="0" smtClean="0">
                <a:solidFill>
                  <a:srgbClr val="002060"/>
                </a:solidFill>
              </a:rPr>
            </a:br>
            <a:r>
              <a:rPr lang="en-US" sz="1800" dirty="0" smtClean="0">
                <a:solidFill>
                  <a:srgbClr val="002060"/>
                </a:solidFill>
              </a:rPr>
              <a:t/>
            </a:r>
            <a:br>
              <a:rPr lang="en-US" sz="1800" dirty="0" smtClean="0">
                <a:solidFill>
                  <a:srgbClr val="002060"/>
                </a:solidFill>
              </a:rPr>
            </a:br>
            <a:r>
              <a:rPr lang="en-US" sz="1800" dirty="0" smtClean="0">
                <a:solidFill>
                  <a:srgbClr val="002060"/>
                </a:solidFill>
              </a:rPr>
              <a:t/>
            </a:r>
            <a:br>
              <a:rPr lang="en-US" sz="1800" dirty="0" smtClean="0">
                <a:solidFill>
                  <a:srgbClr val="002060"/>
                </a:solidFill>
              </a:rPr>
            </a:br>
            <a:r>
              <a:rPr lang="en-US" sz="1800" dirty="0" smtClean="0">
                <a:solidFill>
                  <a:srgbClr val="002060"/>
                </a:solidFill>
                <a:effectLst/>
              </a:rPr>
              <a:t> </a:t>
            </a:r>
            <a:br>
              <a:rPr lang="en-US" sz="1800" dirty="0" smtClean="0">
                <a:solidFill>
                  <a:srgbClr val="002060"/>
                </a:solidFill>
                <a:effectLst/>
              </a:rPr>
            </a:br>
            <a:r>
              <a:rPr lang="en-US" sz="1800" dirty="0" smtClean="0">
                <a:solidFill>
                  <a:srgbClr val="002060"/>
                </a:solidFill>
                <a:effectLst/>
              </a:rPr>
              <a:t/>
            </a:r>
            <a:br>
              <a:rPr lang="en-US" sz="1800" dirty="0" smtClean="0">
                <a:solidFill>
                  <a:srgbClr val="002060"/>
                </a:solidFill>
                <a:effectLst/>
              </a:rPr>
            </a:br>
            <a:r>
              <a:rPr lang="en-US" sz="1800" dirty="0" smtClean="0">
                <a:solidFill>
                  <a:srgbClr val="002060"/>
                </a:solidFill>
                <a:effectLst/>
              </a:rPr>
              <a:t/>
            </a:r>
            <a:br>
              <a:rPr lang="en-US" sz="1800" dirty="0" smtClean="0">
                <a:solidFill>
                  <a:srgbClr val="002060"/>
                </a:solidFill>
                <a:effectLst/>
              </a:rPr>
            </a:br>
            <a:r>
              <a:rPr lang="en-US" sz="1800" dirty="0" smtClean="0">
                <a:solidFill>
                  <a:srgbClr val="002060"/>
                </a:solidFill>
                <a:effectLst/>
              </a:rPr>
              <a:t/>
            </a:r>
            <a:br>
              <a:rPr lang="en-US" sz="1800" dirty="0" smtClean="0">
                <a:solidFill>
                  <a:srgbClr val="002060"/>
                </a:solidFill>
                <a:effectLst/>
              </a:rPr>
            </a:br>
            <a:r>
              <a:rPr lang="en-US" sz="1800" dirty="0" smtClean="0">
                <a:solidFill>
                  <a:srgbClr val="002060"/>
                </a:solidFill>
                <a:effectLst/>
              </a:rPr>
              <a:t/>
            </a:r>
            <a:br>
              <a:rPr lang="en-US" sz="1800" dirty="0" smtClean="0">
                <a:solidFill>
                  <a:srgbClr val="002060"/>
                </a:solidFill>
                <a:effectLst/>
              </a:rPr>
            </a:br>
            <a:r>
              <a:rPr lang="en-US" sz="1800" dirty="0" smtClean="0">
                <a:solidFill>
                  <a:srgbClr val="002060"/>
                </a:solidFill>
                <a:effectLst/>
              </a:rPr>
              <a:t/>
            </a:r>
            <a:br>
              <a:rPr lang="en-US" sz="1800" dirty="0" smtClean="0">
                <a:solidFill>
                  <a:srgbClr val="002060"/>
                </a:solidFill>
                <a:effectLst/>
              </a:rPr>
            </a:br>
            <a:r>
              <a:rPr lang="en-US" sz="1800" dirty="0" smtClean="0">
                <a:solidFill>
                  <a:srgbClr val="002060"/>
                </a:solidFill>
              </a:rPr>
              <a:t/>
            </a:r>
            <a:br>
              <a:rPr lang="en-US" sz="1800" dirty="0" smtClean="0">
                <a:solidFill>
                  <a:srgbClr val="002060"/>
                </a:solidFill>
              </a:rPr>
            </a:br>
            <a:r>
              <a:rPr lang="en-US" sz="1600" dirty="0" smtClean="0">
                <a:solidFill>
                  <a:srgbClr val="002060"/>
                </a:solidFill>
                <a:effectLst/>
              </a:rPr>
              <a:t> </a:t>
            </a:r>
            <a:br>
              <a:rPr lang="en-US" sz="1600" dirty="0" smtClean="0">
                <a:solidFill>
                  <a:srgbClr val="002060"/>
                </a:solidFill>
                <a:effectLst/>
              </a:rPr>
            </a:br>
            <a:r>
              <a:rPr lang="en-US" sz="1600" dirty="0" smtClean="0">
                <a:solidFill>
                  <a:srgbClr val="002060"/>
                </a:solidFill>
                <a:effectLst/>
              </a:rPr>
              <a:t/>
            </a:r>
            <a:br>
              <a:rPr lang="en-US" sz="1600" dirty="0" smtClean="0">
                <a:solidFill>
                  <a:srgbClr val="002060"/>
                </a:solidFill>
                <a:effectLst/>
              </a:rPr>
            </a:br>
            <a:r>
              <a:rPr lang="en-US" sz="1600" dirty="0" smtClean="0">
                <a:solidFill>
                  <a:srgbClr val="002060"/>
                </a:solidFill>
                <a:effectLst/>
              </a:rPr>
              <a:t/>
            </a:r>
            <a:br>
              <a:rPr lang="en-US" sz="1600" dirty="0" smtClean="0">
                <a:solidFill>
                  <a:srgbClr val="002060"/>
                </a:solidFill>
                <a:effectLst/>
              </a:rPr>
            </a:br>
            <a:r>
              <a:rPr lang="en-US" sz="1600" dirty="0" smtClean="0">
                <a:solidFill>
                  <a:srgbClr val="002060"/>
                </a:solidFill>
                <a:effectLst/>
              </a:rPr>
              <a:t/>
            </a:r>
            <a:br>
              <a:rPr lang="en-US" sz="1600" dirty="0" smtClean="0">
                <a:solidFill>
                  <a:srgbClr val="002060"/>
                </a:solidFill>
                <a:effectLst/>
              </a:rPr>
            </a:br>
            <a:r>
              <a:rPr lang="en-US" sz="1600" dirty="0" smtClean="0">
                <a:solidFill>
                  <a:srgbClr val="002060"/>
                </a:solidFill>
                <a:effectLst/>
              </a:rPr>
              <a:t/>
            </a:r>
            <a:br>
              <a:rPr lang="en-US" sz="1600" dirty="0" smtClean="0">
                <a:solidFill>
                  <a:srgbClr val="002060"/>
                </a:solidFill>
                <a:effectLst/>
              </a:rPr>
            </a:br>
            <a:r>
              <a:rPr lang="en-US" sz="1600" dirty="0" smtClean="0">
                <a:solidFill>
                  <a:srgbClr val="002060"/>
                </a:solidFill>
                <a:effectLst/>
              </a:rPr>
              <a:t/>
            </a:r>
            <a:br>
              <a:rPr lang="en-US" sz="1600" dirty="0" smtClean="0">
                <a:solidFill>
                  <a:srgbClr val="002060"/>
                </a:solidFill>
                <a:effectLst/>
              </a:rPr>
            </a:br>
            <a:r>
              <a:rPr lang="en-US" sz="1600" dirty="0" smtClean="0">
                <a:solidFill>
                  <a:srgbClr val="002060"/>
                </a:solidFill>
                <a:effectLst/>
              </a:rPr>
              <a:t/>
            </a:r>
            <a:br>
              <a:rPr lang="en-US" sz="1600" dirty="0" smtClean="0">
                <a:solidFill>
                  <a:srgbClr val="002060"/>
                </a:solidFill>
                <a:effectLst/>
              </a:rPr>
            </a:br>
            <a:r>
              <a:rPr lang="en-US" sz="1800" dirty="0" smtClean="0">
                <a:solidFill>
                  <a:srgbClr val="002060"/>
                </a:solidFill>
              </a:rPr>
              <a:t/>
            </a:r>
            <a:br>
              <a:rPr lang="en-US" sz="1800" dirty="0" smtClean="0">
                <a:solidFill>
                  <a:srgbClr val="002060"/>
                </a:solidFill>
              </a:rPr>
            </a:br>
            <a:r>
              <a:rPr lang="en-US" sz="1600" dirty="0" smtClean="0">
                <a:solidFill>
                  <a:schemeClr val="bg1">
                    <a:lumMod val="95000"/>
                  </a:schemeClr>
                </a:solidFill>
                <a:effectLst/>
              </a:rPr>
              <a:t> </a:t>
            </a:r>
            <a:r>
              <a:rPr lang="en-US" sz="2200" dirty="0" err="1" smtClean="0">
                <a:solidFill>
                  <a:schemeClr val="bg1">
                    <a:lumMod val="95000"/>
                  </a:schemeClr>
                </a:solidFill>
                <a:effectLst/>
              </a:rPr>
              <a:t>Wati</a:t>
            </a:r>
            <a:r>
              <a:rPr lang="en-US" sz="2200" dirty="0" smtClean="0">
                <a:solidFill>
                  <a:schemeClr val="bg1">
                    <a:lumMod val="95000"/>
                  </a:schemeClr>
                </a:solidFill>
                <a:effectLst/>
              </a:rPr>
              <a:t> </a:t>
            </a:r>
            <a:r>
              <a:rPr lang="en-US" sz="2200" dirty="0" err="1" smtClean="0">
                <a:solidFill>
                  <a:schemeClr val="bg1">
                    <a:lumMod val="95000"/>
                  </a:schemeClr>
                </a:solidFill>
                <a:effectLst/>
              </a:rPr>
              <a:t>Wadir</a:t>
            </a:r>
            <a:r>
              <a:rPr lang="en-US" sz="2200" dirty="0" smtClean="0">
                <a:solidFill>
                  <a:schemeClr val="bg1">
                    <a:lumMod val="95000"/>
                  </a:schemeClr>
                </a:solidFill>
                <a:effectLst/>
              </a:rPr>
              <a:t> is where the Israelites entered the </a:t>
            </a:r>
            <a:r>
              <a:rPr lang="en-US" sz="2200" dirty="0" err="1" smtClean="0">
                <a:solidFill>
                  <a:schemeClr val="bg1">
                    <a:lumMod val="95000"/>
                  </a:schemeClr>
                </a:solidFill>
                <a:effectLst/>
              </a:rPr>
              <a:t>Nuwieba</a:t>
            </a:r>
            <a:r>
              <a:rPr lang="en-US" sz="2200" dirty="0" smtClean="0">
                <a:solidFill>
                  <a:schemeClr val="bg1">
                    <a:lumMod val="95000"/>
                  </a:schemeClr>
                </a:solidFill>
                <a:effectLst/>
              </a:rPr>
              <a:t> Peninsula</a:t>
            </a:r>
            <a:endParaRPr lang="en-US" sz="2200" b="0" dirty="0">
              <a:solidFill>
                <a:srgbClr val="002060"/>
              </a:solidFill>
              <a:effectLst/>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2286000" y="1371600"/>
            <a:ext cx="7848601" cy="5595042"/>
          </a:xfrm>
          <a:prstGeom prst="rect">
            <a:avLst/>
          </a:prstGeom>
          <a:noFill/>
          <a:ln w="9525">
            <a:noFill/>
            <a:miter lim="800000"/>
            <a:headEnd/>
            <a:tailEnd/>
          </a:ln>
          <a:effectLst/>
        </p:spPr>
      </p:pic>
      <p:sp>
        <p:nvSpPr>
          <p:cNvPr id="7" name="TextBox 6"/>
          <p:cNvSpPr txBox="1"/>
          <p:nvPr/>
        </p:nvSpPr>
        <p:spPr>
          <a:xfrm>
            <a:off x="7162800" y="3505200"/>
            <a:ext cx="3124200" cy="307777"/>
          </a:xfrm>
          <a:prstGeom prst="rect">
            <a:avLst/>
          </a:prstGeom>
          <a:noFill/>
          <a:ln>
            <a:solidFill>
              <a:srgbClr val="FF0000"/>
            </a:solidFill>
          </a:ln>
        </p:spPr>
        <p:txBody>
          <a:bodyPr wrap="square" rtlCol="0">
            <a:spAutoFit/>
          </a:bodyPr>
          <a:lstStyle/>
          <a:p>
            <a:r>
              <a:rPr lang="en-US" sz="1400" b="1" dirty="0" smtClean="0">
                <a:solidFill>
                  <a:schemeClr val="bg1">
                    <a:lumMod val="95000"/>
                  </a:schemeClr>
                </a:solidFill>
              </a:rPr>
              <a:t>Pharaoh’s army camped here </a:t>
            </a:r>
            <a:endParaRPr lang="en-US" sz="1400" b="1" dirty="0">
              <a:solidFill>
                <a:schemeClr val="bg1">
                  <a:lumMod val="95000"/>
                </a:schemeClr>
              </a:solidFill>
            </a:endParaRPr>
          </a:p>
        </p:txBody>
      </p:sp>
      <p:cxnSp>
        <p:nvCxnSpPr>
          <p:cNvPr id="9" name="Straight Arrow Connector 8"/>
          <p:cNvCxnSpPr/>
          <p:nvPr/>
        </p:nvCxnSpPr>
        <p:spPr>
          <a:xfrm>
            <a:off x="8001000" y="3810000"/>
            <a:ext cx="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 y="2590800"/>
            <a:ext cx="1981200" cy="3046988"/>
          </a:xfrm>
          <a:prstGeom prst="rect">
            <a:avLst/>
          </a:prstGeom>
          <a:noFill/>
        </p:spPr>
        <p:txBody>
          <a:bodyPr wrap="square" rtlCol="0">
            <a:spAutoFit/>
          </a:bodyPr>
          <a:lstStyle/>
          <a:p>
            <a:r>
              <a:rPr lang="en-US" sz="1200" b="1" dirty="0" smtClean="0">
                <a:solidFill>
                  <a:srgbClr val="0066FF"/>
                </a:solidFill>
              </a:rPr>
              <a:t>Shallow</a:t>
            </a:r>
            <a:r>
              <a:rPr lang="en-US" sz="1200" b="1" dirty="0" smtClean="0"/>
              <a:t> </a:t>
            </a:r>
            <a:r>
              <a:rPr lang="en-US" sz="1200" b="1" dirty="0" smtClean="0">
                <a:solidFill>
                  <a:srgbClr val="0066FF"/>
                </a:solidFill>
              </a:rPr>
              <a:t>waters</a:t>
            </a:r>
            <a:r>
              <a:rPr lang="en-US" sz="1200" b="1" dirty="0" smtClean="0"/>
              <a:t> </a:t>
            </a:r>
            <a:r>
              <a:rPr lang="en-US" sz="1200" dirty="0" smtClean="0"/>
              <a:t>showing coral reefs emphasizing the calmness of the gulf  and sediment free waters. (Today the gulf is calm and a wonderful tourist spot</a:t>
            </a:r>
            <a:r>
              <a:rPr lang="en-US" sz="1200" i="1" dirty="0" smtClean="0"/>
              <a:t>).  </a:t>
            </a:r>
            <a:r>
              <a:rPr lang="en-US" sz="1200" dirty="0" smtClean="0"/>
              <a:t>There  are steep mountains and uplifted features all the way to the shore. The shore is irregular but smooth. Note the alluvial river across the beachhead clogged with sediment.  This is an emergent shoreline, if there ever was one!</a:t>
            </a:r>
            <a:endParaRPr lang="en-US" sz="1200" dirty="0"/>
          </a:p>
        </p:txBody>
      </p:sp>
      <p:cxnSp>
        <p:nvCxnSpPr>
          <p:cNvPr id="23" name="Straight Arrow Connector 22"/>
          <p:cNvCxnSpPr/>
          <p:nvPr/>
        </p:nvCxnSpPr>
        <p:spPr>
          <a:xfrm>
            <a:off x="2362200" y="4495800"/>
            <a:ext cx="838200" cy="228600"/>
          </a:xfrm>
          <a:prstGeom prst="straightConnector1">
            <a:avLst/>
          </a:prstGeom>
          <a:ln w="1905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38400" y="2057400"/>
            <a:ext cx="6477000" cy="707886"/>
          </a:xfrm>
          <a:prstGeom prst="rect">
            <a:avLst/>
          </a:prstGeom>
          <a:noFill/>
        </p:spPr>
        <p:txBody>
          <a:bodyPr wrap="square" rtlCol="0">
            <a:spAutoFit/>
          </a:bodyPr>
          <a:lstStyle/>
          <a:p>
            <a:r>
              <a:rPr lang="en-US" sz="1400" b="1" i="1" dirty="0" smtClean="0">
                <a:solidFill>
                  <a:schemeClr val="bg1">
                    <a:lumMod val="95000"/>
                  </a:schemeClr>
                </a:solidFill>
                <a:ea typeface="ＭＳ Ｐゴシック" pitchFamily="-84" charset="-128"/>
                <a:cs typeface="ＭＳ Ｐゴシック" pitchFamily="-84" charset="-128"/>
              </a:rPr>
              <a:t>Braided streams form where channels are choked by sediment. Flow is forced around sediment obstructions</a:t>
            </a:r>
          </a:p>
          <a:p>
            <a:endParaRPr lang="en-US" sz="1200" dirty="0"/>
          </a:p>
        </p:txBody>
      </p:sp>
      <p:cxnSp>
        <p:nvCxnSpPr>
          <p:cNvPr id="17" name="Straight Arrow Connector 16"/>
          <p:cNvCxnSpPr/>
          <p:nvPr/>
        </p:nvCxnSpPr>
        <p:spPr>
          <a:xfrm>
            <a:off x="6858000" y="2286000"/>
            <a:ext cx="304800" cy="1981200"/>
          </a:xfrm>
          <a:prstGeom prst="straightConnector1">
            <a:avLst/>
          </a:prstGeom>
          <a:ln w="22225">
            <a:solidFill>
              <a:srgbClr val="0066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9820656" cy="774192"/>
          </a:xfrm>
        </p:spPr>
        <p:txBody>
          <a:bodyPr/>
          <a:lstStyle/>
          <a:p>
            <a:pPr algn="ctr"/>
            <a:r>
              <a:rPr lang="en-US" sz="2400" dirty="0" smtClean="0">
                <a:solidFill>
                  <a:schemeClr val="bg1">
                    <a:lumMod val="95000"/>
                  </a:schemeClr>
                </a:solidFill>
                <a:effectLst/>
              </a:rPr>
              <a:t>Clasts to the rescue</a:t>
            </a:r>
            <a:r>
              <a:rPr lang="en-US" sz="2000" dirty="0" smtClean="0">
                <a:solidFill>
                  <a:srgbClr val="0066FF"/>
                </a:solidFill>
                <a:effectLst/>
              </a:rPr>
              <a:t/>
            </a:r>
            <a:br>
              <a:rPr lang="en-US" sz="2000" dirty="0" smtClean="0">
                <a:solidFill>
                  <a:srgbClr val="0066FF"/>
                </a:solidFill>
                <a:effectLst/>
              </a:rPr>
            </a:br>
            <a:endParaRPr lang="en-US" sz="2000" dirty="0">
              <a:effectLst/>
            </a:endParaRPr>
          </a:p>
        </p:txBody>
      </p:sp>
      <p:sp>
        <p:nvSpPr>
          <p:cNvPr id="3" name="Content Placeholder 2"/>
          <p:cNvSpPr>
            <a:spLocks noGrp="1"/>
          </p:cNvSpPr>
          <p:nvPr>
            <p:ph idx="1"/>
          </p:nvPr>
        </p:nvSpPr>
        <p:spPr>
          <a:xfrm>
            <a:off x="381000" y="1295400"/>
            <a:ext cx="9820656" cy="6186221"/>
          </a:xfrm>
        </p:spPr>
        <p:txBody>
          <a:bodyPr>
            <a:normAutofit fontScale="92500" lnSpcReduction="20000"/>
          </a:bodyPr>
          <a:lstStyle/>
          <a:p>
            <a:pPr>
              <a:buNone/>
            </a:pPr>
            <a:r>
              <a:rPr lang="en-US" sz="1600" dirty="0" smtClean="0"/>
              <a:t>Eastern Sinai is studded with hundreds of miles of  </a:t>
            </a:r>
            <a:r>
              <a:rPr lang="en-US" sz="1600" dirty="0" smtClean="0">
                <a:solidFill>
                  <a:schemeClr val="bg1">
                    <a:lumMod val="95000"/>
                  </a:schemeClr>
                </a:solidFill>
              </a:rPr>
              <a:t>wadis </a:t>
            </a:r>
            <a:r>
              <a:rPr lang="en-US" sz="1600" dirty="0" smtClean="0"/>
              <a:t>or dry river beds. Dry, unvegetated  land, dissected by  dendritic stream gullies with sharp peaks are called </a:t>
            </a:r>
            <a:r>
              <a:rPr lang="en-US" sz="1600" b="1" dirty="0" smtClean="0">
                <a:solidFill>
                  <a:srgbClr val="0070C0"/>
                </a:solidFill>
              </a:rPr>
              <a:t>badlands</a:t>
            </a:r>
            <a:r>
              <a:rPr lang="en-US" sz="1600" dirty="0" smtClean="0">
                <a:solidFill>
                  <a:srgbClr val="0070C0"/>
                </a:solidFill>
              </a:rPr>
              <a:t>. </a:t>
            </a:r>
            <a:r>
              <a:rPr lang="en-US" sz="1600" dirty="0" smtClean="0"/>
              <a:t>When heavy rains come, wadis are full of enormous runoff  including  megatons of clasts and gravel broken from the rock surfaces of the hundreds of square miles of mountains that they drain. </a:t>
            </a:r>
          </a:p>
          <a:p>
            <a:pPr>
              <a:buNone/>
            </a:pPr>
            <a:endParaRPr lang="en-US" sz="1600" dirty="0" smtClean="0"/>
          </a:p>
          <a:p>
            <a:pPr>
              <a:buNone/>
            </a:pPr>
            <a:r>
              <a:rPr lang="en-US" sz="1600" dirty="0" smtClean="0"/>
              <a:t>Mountains at the shores continue underwater as steep canyons. It so happened that the main contributor and watershed </a:t>
            </a:r>
            <a:r>
              <a:rPr lang="en-US" sz="1600" b="1" dirty="0" smtClean="0"/>
              <a:t>trunk receptacle</a:t>
            </a:r>
            <a:r>
              <a:rPr lang="en-US" sz="1600" dirty="0" smtClean="0"/>
              <a:t> for clasts washing down from the mountains in the entire area was </a:t>
            </a:r>
            <a:r>
              <a:rPr lang="en-US" sz="1600" dirty="0" smtClean="0">
                <a:solidFill>
                  <a:srgbClr val="0066FF"/>
                </a:solidFill>
              </a:rPr>
              <a:t>Wadi Watir</a:t>
            </a:r>
            <a:r>
              <a:rPr lang="en-US" sz="1600" dirty="0" smtClean="0">
                <a:solidFill>
                  <a:schemeClr val="bg1">
                    <a:lumMod val="95000"/>
                  </a:schemeClr>
                </a:solidFill>
              </a:rPr>
              <a:t>.</a:t>
            </a:r>
            <a:r>
              <a:rPr lang="en-US" sz="1600" dirty="0" smtClean="0"/>
              <a:t>. Wadi Watir is a large river valley basin (graben) and was also the only passable route to the Exodus staging area for the crossing.</a:t>
            </a:r>
            <a:r>
              <a:rPr lang="en-US" sz="1600" dirty="0" smtClean="0">
                <a:solidFill>
                  <a:srgbClr val="0070C0"/>
                </a:solidFill>
              </a:rPr>
              <a:t> Wati Watir now has a scenic highway traversing it.</a:t>
            </a:r>
          </a:p>
          <a:p>
            <a:pPr>
              <a:buNone/>
            </a:pPr>
            <a:endParaRPr lang="en-US" sz="1600" dirty="0" smtClean="0"/>
          </a:p>
          <a:p>
            <a:pPr>
              <a:buNone/>
            </a:pPr>
            <a:r>
              <a:rPr lang="en-US" sz="1600" b="1" dirty="0" smtClean="0">
                <a:cs typeface="Arial" pitchFamily="34" charset="0"/>
              </a:rPr>
              <a:t>Huge amounts of clasts</a:t>
            </a:r>
            <a:r>
              <a:rPr lang="en-US" sz="1600" dirty="0" smtClean="0">
                <a:cs typeface="Arial" pitchFamily="34" charset="0"/>
              </a:rPr>
              <a:t> over the millennia have been washed out from the hundreds of square miles of eroding mountains cut by ravines and forming </a:t>
            </a:r>
            <a:r>
              <a:rPr lang="en-US" sz="1600" dirty="0" err="1" smtClean="0">
                <a:cs typeface="Arial" pitchFamily="34" charset="0"/>
              </a:rPr>
              <a:t>wadis</a:t>
            </a:r>
            <a:r>
              <a:rPr lang="en-US" sz="1600" dirty="0" smtClean="0">
                <a:cs typeface="Arial" pitchFamily="34" charset="0"/>
              </a:rPr>
              <a:t> (river beds). Over the thousands of years they paved an underwater bridge likely raised as a block dip/slip fault, </a:t>
            </a:r>
            <a:r>
              <a:rPr lang="en-US" sz="1600" dirty="0" smtClean="0"/>
              <a:t>By this time the clasts paved the underwater bridge  across the gulf to Arabia they were rounded and well sorted. Aqaba waters are calm, so not a lot of sediment settled on the clasts. Typically, on the floor of ocean basins sediment is meters thick. </a:t>
            </a:r>
            <a:r>
              <a:rPr lang="en-US" sz="1600" b="1" dirty="0" smtClean="0">
                <a:solidFill>
                  <a:srgbClr val="0066FF"/>
                </a:solidFill>
              </a:rPr>
              <a:t>God uses geology in His works!</a:t>
            </a:r>
            <a:endParaRPr lang="en-US" sz="1600" b="1" dirty="0" smtClean="0">
              <a:solidFill>
                <a:srgbClr val="666633"/>
              </a:solidFill>
            </a:endParaRPr>
          </a:p>
          <a:p>
            <a:pPr>
              <a:buNone/>
            </a:pPr>
            <a:endParaRPr lang="en-US" sz="1600" dirty="0" smtClean="0"/>
          </a:p>
          <a:p>
            <a:pPr>
              <a:buNone/>
            </a:pPr>
            <a:r>
              <a:rPr lang="en-US" sz="1600" dirty="0" smtClean="0"/>
              <a:t>Moses was not acquainted with the route God told him to follow so Israel was led by a pillar of dust during the day and a pillar of fire at night.  Israel pitched only one camp, Etham, for the journey of about 10 days. Other than that one camp, Josephus</a:t>
            </a:r>
            <a:r>
              <a:rPr lang="en-US" sz="1600" b="1" baseline="30000" dirty="0" smtClean="0"/>
              <a:t>7</a:t>
            </a:r>
            <a:r>
              <a:rPr lang="en-US" sz="1600" dirty="0" smtClean="0"/>
              <a:t> says Israel walked day and night, hence the need for the pillar of fire. Moreover, the Jews numbered 2 million. With these two pillars, everyone could see the direct route and none were lost. </a:t>
            </a:r>
          </a:p>
          <a:p>
            <a:pPr>
              <a:buNone/>
            </a:pPr>
            <a:endParaRPr lang="en-US" sz="1600" dirty="0" smtClean="0"/>
          </a:p>
          <a:p>
            <a:pPr>
              <a:buNone/>
            </a:pPr>
            <a:r>
              <a:rPr lang="en-US" sz="1600" dirty="0" smtClean="0"/>
              <a:t>The Nuweiba Peninsula was plenty big as a staging area for two million. (Men + women and children)</a:t>
            </a:r>
          </a:p>
          <a:p>
            <a:pPr>
              <a:buNone/>
            </a:pPr>
            <a:endParaRPr lang="en-US" sz="1600" dirty="0" smtClean="0"/>
          </a:p>
          <a:p>
            <a:pPr>
              <a:buNone/>
            </a:pPr>
            <a:r>
              <a:rPr lang="en-US" sz="1600" dirty="0" smtClean="0"/>
              <a:t>As mentioned, </a:t>
            </a:r>
            <a:r>
              <a:rPr lang="en-US" sz="1600" b="1" dirty="0" smtClean="0">
                <a:solidFill>
                  <a:srgbClr val="0070C0"/>
                </a:solidFill>
              </a:rPr>
              <a:t>very steep drops offs on either side</a:t>
            </a:r>
            <a:r>
              <a:rPr lang="en-US" sz="1600" dirty="0" smtClean="0"/>
              <a:t>. Artifacts from the Egyptian army found   on the part of the land bridges remaining, but  most fell in to the deepest of the deep on either side of bridge, too deep to explore…. Or recover. </a:t>
            </a:r>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8032</TotalTime>
  <Words>3115</Words>
  <Application>Microsoft Office PowerPoint</Application>
  <PresentationFormat>Custom</PresentationFormat>
  <Paragraphs>217</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Aspect</vt:lpstr>
      <vt:lpstr>     How Moses Crossed the Gulf of Aqaba With a slip-dip transform plate boundary, clasts from a huge drainage tree washing onto an underwater land bridge, a pillar of fire to light the way, and a lot of help from God who left fried, igneous rocks on Mt Sinai after He wrote the Ten Commandments.  </vt:lpstr>
      <vt:lpstr>What Archaeological Naysayers and Experts Said</vt:lpstr>
      <vt:lpstr> How Geology Facilitated the Crossing of the Gulf of Aqaba</vt:lpstr>
      <vt:lpstr> Who Was Moses?  Moses, a principal prince of Egypt, advanced to co-ruler after defeating the Ethiopians and was named Thutmosis II (notice the similarity with "Moses”). </vt:lpstr>
      <vt:lpstr>Geology of the Gulf of Aqaba 1</vt:lpstr>
      <vt:lpstr>Geology of Land Bridge</vt:lpstr>
      <vt:lpstr> Geology of Land Bridge II</vt:lpstr>
      <vt:lpstr>                            Wati Wadir is where the Israelites entered the Nuwieba Peninsula</vt:lpstr>
      <vt:lpstr>Clasts to the rescue </vt:lpstr>
      <vt:lpstr>           </vt:lpstr>
      <vt:lpstr>Safely across</vt:lpstr>
      <vt:lpstr>Solomon installed two granite columns to commemorate the site of the crossing</vt:lpstr>
      <vt:lpstr>The Travelogue to the Ten Commandments </vt:lpstr>
      <vt:lpstr>                                    </vt:lpstr>
      <vt:lpstr>Rock of Horeb close up</vt:lpstr>
      <vt:lpstr>Mount Sinai, Horeb or Jabal Al Lawz</vt:lpstr>
      <vt:lpstr>    </vt:lpstr>
      <vt:lpstr>So How Did Moses Cross the Gulf of Aqaba?</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Moses Crossed the Gulf of Aqaba</dc:title>
  <dc:creator>Judy Gassett</dc:creator>
  <cp:lastModifiedBy>Judy Gassett</cp:lastModifiedBy>
  <cp:revision>855</cp:revision>
  <dcterms:created xsi:type="dcterms:W3CDTF">2021-10-19T04:49:17Z</dcterms:created>
  <dcterms:modified xsi:type="dcterms:W3CDTF">2022-01-05T15:25:37Z</dcterms:modified>
</cp:coreProperties>
</file>